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6" r:id="rId19"/>
    <p:sldId id="274" r:id="rId20"/>
    <p:sldId id="275" r:id="rId21"/>
    <p:sldId id="276" r:id="rId22"/>
    <p:sldId id="278" r:id="rId23"/>
    <p:sldId id="279" r:id="rId24"/>
    <p:sldId id="280" r:id="rId25"/>
    <p:sldId id="282" r:id="rId26"/>
    <p:sldId id="281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4" r:id="rId47"/>
    <p:sldId id="305" r:id="rId48"/>
    <p:sldId id="306" r:id="rId49"/>
    <p:sldId id="307" r:id="rId50"/>
    <p:sldId id="308" r:id="rId51"/>
    <p:sldId id="309" r:id="rId52"/>
    <p:sldId id="310" r:id="rId5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FFFF"/>
    <a:srgbClr val="FF0066"/>
    <a:srgbClr val="FF6699"/>
    <a:srgbClr val="FF5050"/>
    <a:srgbClr val="4A909C"/>
    <a:srgbClr val="722027"/>
    <a:srgbClr val="464439"/>
    <a:srgbClr val="663300"/>
    <a:srgbClr val="CDB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Küçük Resim Yer Tutucusu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316233-30B3-466A-AB92-D9F33DB3102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75844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1C0F140-29A5-4235-BB44-F1A2D0AB524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4876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26.12.2014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 rot="21307484"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tr-TR" sz="8800" dirty="0" smtClean="0">
                <a:solidFill>
                  <a:schemeClr val="bg1"/>
                </a:solidFill>
              </a:rPr>
              <a:t>«</a:t>
            </a:r>
            <a:r>
              <a:rPr lang="tr-TR" sz="8800" dirty="0" smtClean="0">
                <a:solidFill>
                  <a:srgbClr val="FF0000"/>
                </a:solidFill>
              </a:rPr>
              <a:t>E</a:t>
            </a:r>
            <a:r>
              <a:rPr lang="tr-TR" sz="8800" dirty="0" smtClean="0">
                <a:solidFill>
                  <a:srgbClr val="FFFF00"/>
                </a:solidFill>
              </a:rPr>
              <a:t>R</a:t>
            </a:r>
            <a:r>
              <a:rPr lang="tr-TR" sz="8800" dirty="0" smtClean="0">
                <a:solidFill>
                  <a:srgbClr val="00B050"/>
                </a:solidFill>
              </a:rPr>
              <a:t>G</a:t>
            </a:r>
            <a:r>
              <a:rPr lang="tr-TR" sz="8800" dirty="0" smtClean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tr-TR" sz="8800" dirty="0" smtClean="0">
                <a:solidFill>
                  <a:srgbClr val="FF00FF"/>
                </a:solidFill>
              </a:rPr>
              <a:t>N</a:t>
            </a:r>
            <a:r>
              <a:rPr lang="tr-TR" sz="8800" dirty="0" smtClean="0">
                <a:solidFill>
                  <a:schemeClr val="bg1"/>
                </a:solidFill>
              </a:rPr>
              <a:t>L</a:t>
            </a:r>
            <a:r>
              <a:rPr lang="tr-TR" sz="8800" dirty="0" smtClean="0">
                <a:solidFill>
                  <a:schemeClr val="accent6">
                    <a:lumMod val="75000"/>
                  </a:schemeClr>
                </a:solidFill>
              </a:rPr>
              <a:t>İ</a:t>
            </a:r>
            <a:r>
              <a:rPr lang="tr-TR" sz="8800" dirty="0" smtClean="0"/>
              <a:t>K</a:t>
            </a:r>
            <a:r>
              <a:rPr lang="tr-TR" sz="8800" dirty="0" smtClean="0">
                <a:solidFill>
                  <a:srgbClr val="FF0000"/>
                </a:solidFill>
              </a:rPr>
              <a:t>»</a:t>
            </a:r>
            <a:endParaRPr lang="tr-TR" sz="8800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572000" y="5589240"/>
            <a:ext cx="4208512" cy="841648"/>
          </a:xfrm>
        </p:spPr>
        <p:txBody>
          <a:bodyPr/>
          <a:lstStyle/>
          <a:p>
            <a:r>
              <a:rPr lang="tr-TR" dirty="0" smtClean="0"/>
              <a:t>Asena Merve ERGUN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229">
            <a:off x="534607" y="3660111"/>
            <a:ext cx="3897237" cy="2838130"/>
          </a:xfrm>
          <a:prstGeom prst="rect">
            <a:avLst/>
          </a:prstGeom>
        </p:spPr>
      </p:pic>
      <p:pic>
        <p:nvPicPr>
          <p:cNvPr id="1026" name="Picture 2" descr="C:\Users\ASENA\AppData\Local\Microsoft\Windows\Temporary Internet Files\Content.IE5\YHTZ1MFX\MP9004490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327">
            <a:off x="6604612" y="385671"/>
            <a:ext cx="2195326" cy="1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ülen Yüz 4"/>
          <p:cNvSpPr/>
          <p:nvPr/>
        </p:nvSpPr>
        <p:spPr>
          <a:xfrm>
            <a:off x="983245" y="310231"/>
            <a:ext cx="1512168" cy="1584176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 rot="919680">
            <a:off x="5508103" y="438487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«11-22 YAŞ»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57483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Yaş aralığı???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FF0000"/>
                </a:solidFill>
                <a:cs typeface="Times New Roman" pitchFamily="18" charset="0"/>
              </a:rPr>
              <a:t>Kızlarda</a:t>
            </a:r>
            <a:r>
              <a:rPr lang="tr-TR" altLang="tr-TR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ortalama</a:t>
            </a:r>
            <a:r>
              <a:rPr lang="tr-TR" altLang="tr-TR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tr-TR" altLang="tr-TR" dirty="0">
                <a:solidFill>
                  <a:srgbClr val="FF0000"/>
                </a:solidFill>
                <a:cs typeface="Times New Roman" pitchFamily="18" charset="0"/>
              </a:rPr>
              <a:t>10-11</a:t>
            </a:r>
            <a:r>
              <a:rPr lang="tr-TR" altLang="tr-TR" dirty="0">
                <a:solidFill>
                  <a:srgbClr val="0000FF"/>
                </a:solidFill>
                <a:cs typeface="Times New Roman" pitchFamily="18" charset="0"/>
              </a:rPr>
              <a:t>, erkeklerde 12-13 </a:t>
            </a: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yaşlarında başlar. Genellikle </a:t>
            </a:r>
            <a:r>
              <a:rPr lang="tr-TR" altLang="tr-TR" b="1" dirty="0">
                <a:solidFill>
                  <a:schemeClr val="accent6"/>
                </a:solidFill>
                <a:cs typeface="Times New Roman" pitchFamily="18" charset="0"/>
              </a:rPr>
              <a:t>10-20 yaşları arasındaki </a:t>
            </a:r>
            <a:r>
              <a:rPr lang="tr-TR" altLang="tr-TR" b="1" dirty="0" smtClean="0">
                <a:solidFill>
                  <a:schemeClr val="accent6"/>
                </a:solidFill>
                <a:cs typeface="Times New Roman" pitchFamily="18" charset="0"/>
              </a:rPr>
              <a:t>evre </a:t>
            </a:r>
            <a:r>
              <a:rPr lang="tr-TR" alt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ergenlik </a:t>
            </a: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dönemi olarak kabul edilir.</a:t>
            </a:r>
          </a:p>
          <a:p>
            <a:pPr marL="0" indent="0">
              <a:buNone/>
            </a:pPr>
            <a:endParaRPr lang="tr-T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r-TR" altLang="tr-TR" dirty="0">
                <a:solidFill>
                  <a:srgbClr val="0000FF"/>
                </a:solidFill>
                <a:cs typeface="Times New Roman" pitchFamily="18" charset="0"/>
              </a:rPr>
              <a:t>Ergenlik özelliklerinin </a:t>
            </a:r>
            <a:r>
              <a:rPr lang="tr-TR" altLang="tr-TR" dirty="0" smtClean="0">
                <a:solidFill>
                  <a:srgbClr val="0000FF"/>
                </a:solidFill>
                <a:cs typeface="Times New Roman" pitchFamily="18" charset="0"/>
              </a:rPr>
              <a:t>başlamasında çevresel</a:t>
            </a:r>
            <a:r>
              <a:rPr lang="tr-TR" altLang="tr-TR" dirty="0">
                <a:solidFill>
                  <a:srgbClr val="0000FF"/>
                </a:solidFill>
                <a:cs typeface="Times New Roman" pitchFamily="18" charset="0"/>
              </a:rPr>
              <a:t>, kalıtsal ve ruhsal </a:t>
            </a:r>
            <a:r>
              <a:rPr lang="tr-TR" altLang="tr-TR" dirty="0" smtClean="0">
                <a:solidFill>
                  <a:srgbClr val="0000FF"/>
                </a:solidFill>
                <a:cs typeface="Times New Roman" pitchFamily="18" charset="0"/>
              </a:rPr>
              <a:t>etmenler önemli rol </a:t>
            </a:r>
            <a:r>
              <a:rPr lang="tr-TR" altLang="tr-TR" dirty="0">
                <a:solidFill>
                  <a:srgbClr val="0000FF"/>
                </a:solidFill>
                <a:cs typeface="Times New Roman" pitchFamily="18" charset="0"/>
              </a:rPr>
              <a:t>oynamaktadır</a:t>
            </a:r>
            <a:r>
              <a:rPr lang="tr-TR" altLang="tr-TR" b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  <a:r>
              <a:rPr lang="tr-TR" altLang="tr-TR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19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96975"/>
            <a:ext cx="8135937" cy="1143000"/>
          </a:xfrm>
        </p:spPr>
        <p:txBody>
          <a:bodyPr>
            <a:normAutofit fontScale="90000"/>
          </a:bodyPr>
          <a:lstStyle/>
          <a:p>
            <a:r>
              <a:rPr lang="tr-TR" altLang="tr-TR" b="1">
                <a:solidFill>
                  <a:srgbClr val="CC0000"/>
                </a:solidFill>
                <a:cs typeface="Times New Roman" pitchFamily="18" charset="0"/>
              </a:rPr>
              <a:t>ERGENLİKTE BÜYÜME GELİŞME VE OLGUNLA</a:t>
            </a:r>
            <a:r>
              <a:rPr lang="tr-TR" altLang="tr-TR" b="1">
                <a:solidFill>
                  <a:srgbClr val="CC0000"/>
                </a:solidFill>
              </a:rPr>
              <a:t>Ş</a:t>
            </a:r>
            <a:r>
              <a:rPr lang="tr-TR" altLang="tr-TR" b="1">
                <a:solidFill>
                  <a:srgbClr val="CC0000"/>
                </a:solidFill>
                <a:cs typeface="Times New Roman" pitchFamily="18" charset="0"/>
              </a:rPr>
              <a:t>MA</a:t>
            </a:r>
            <a:r>
              <a:rPr lang="tr-TR" altLang="tr-TR"/>
              <a:t> </a:t>
            </a:r>
          </a:p>
        </p:txBody>
      </p:sp>
      <p:pic>
        <p:nvPicPr>
          <p:cNvPr id="12291" name="Picture 3" descr="musc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5029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0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2656"/>
            <a:ext cx="4750296" cy="61926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tr-TR" altLang="tr-TR" sz="2800" dirty="0">
                <a:solidFill>
                  <a:srgbClr val="0000FF"/>
                </a:solidFill>
                <a:cs typeface="Times New Roman" pitchFamily="18" charset="0"/>
              </a:rPr>
              <a:t>Büyüme bedenin fiziksel olarak irileşmesidir. İnsanın büyümesi</a:t>
            </a:r>
            <a:r>
              <a:rPr lang="tr-TR" altLang="tr-TR" sz="2800" dirty="0">
                <a:solidFill>
                  <a:srgbClr val="0000FF"/>
                </a:solidFill>
              </a:rPr>
              <a:t> </a:t>
            </a:r>
            <a:r>
              <a:rPr lang="tr-TR" altLang="tr-TR" sz="2800" dirty="0">
                <a:solidFill>
                  <a:srgbClr val="0000FF"/>
                </a:solidFill>
                <a:cs typeface="Times New Roman" pitchFamily="18" charset="0"/>
              </a:rPr>
              <a:t>yumurtanın döllenmesi ile başlar ve ergenlik döneminin sonuna kadar</a:t>
            </a:r>
            <a:r>
              <a:rPr lang="tr-TR" altLang="tr-TR" sz="2800" dirty="0">
                <a:solidFill>
                  <a:srgbClr val="0000FF"/>
                </a:solidFill>
              </a:rPr>
              <a:t> </a:t>
            </a:r>
            <a:r>
              <a:rPr lang="tr-TR" altLang="tr-TR" sz="2800" dirty="0">
                <a:solidFill>
                  <a:srgbClr val="0000FF"/>
                </a:solidFill>
                <a:cs typeface="Times New Roman" pitchFamily="18" charset="0"/>
              </a:rPr>
              <a:t>devam eder.</a:t>
            </a:r>
            <a:endParaRPr lang="tr-TR" altLang="tr-TR" sz="28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tr-TR" altLang="tr-TR" sz="2800" dirty="0">
                <a:solidFill>
                  <a:srgbClr val="FF00FF"/>
                </a:solidFill>
                <a:cs typeface="Times New Roman" pitchFamily="18" charset="0"/>
              </a:rPr>
              <a:t>Ergenlik döneminde fiziksel gelişim bütün gelişim</a:t>
            </a:r>
            <a:r>
              <a:rPr lang="tr-TR" altLang="tr-TR" sz="2800" dirty="0">
                <a:solidFill>
                  <a:srgbClr val="FF00FF"/>
                </a:solidFill>
              </a:rPr>
              <a:t> </a:t>
            </a:r>
            <a:r>
              <a:rPr lang="tr-TR" altLang="tr-TR" sz="2800" dirty="0">
                <a:solidFill>
                  <a:srgbClr val="FF00FF"/>
                </a:solidFill>
                <a:cs typeface="Times New Roman" pitchFamily="18" charset="0"/>
              </a:rPr>
              <a:t>dönemlerinin önünde ve çok hızlı bir biçimde kendini gösterir.</a:t>
            </a:r>
          </a:p>
          <a:p>
            <a:pPr>
              <a:lnSpc>
                <a:spcPct val="90000"/>
              </a:lnSpc>
            </a:pPr>
            <a:r>
              <a:rPr lang="tr-TR" altLang="tr-TR" sz="2800" dirty="0">
                <a:solidFill>
                  <a:srgbClr val="0000FF"/>
                </a:solidFill>
                <a:cs typeface="Times New Roman" pitchFamily="18" charset="0"/>
              </a:rPr>
              <a:t>Ergenlik döneminde boyda ve ağırlıkta belirgin artışlar olur.</a:t>
            </a:r>
          </a:p>
          <a:p>
            <a:pPr>
              <a:lnSpc>
                <a:spcPct val="90000"/>
              </a:lnSpc>
            </a:pPr>
            <a:r>
              <a:rPr lang="tr-TR" altLang="tr-TR" sz="2800" dirty="0">
                <a:solidFill>
                  <a:srgbClr val="FF00FF"/>
                </a:solidFill>
                <a:cs typeface="Times New Roman" pitchFamily="18" charset="0"/>
              </a:rPr>
              <a:t>Erkeklerde daha çok kas, kızlarda ise yağ dokusu gelişimi olmaktadır.</a:t>
            </a:r>
          </a:p>
          <a:p>
            <a:pPr>
              <a:lnSpc>
                <a:spcPct val="90000"/>
              </a:lnSpc>
            </a:pPr>
            <a:r>
              <a:rPr lang="tr-TR" altLang="tr-TR" sz="2800" dirty="0">
                <a:solidFill>
                  <a:srgbClr val="0000FF"/>
                </a:solidFill>
                <a:cs typeface="Times New Roman" pitchFamily="18" charset="0"/>
              </a:rPr>
              <a:t>Bu nedenle ergenlikte aşırı kilo alımı ve şişmanlık sık görülen</a:t>
            </a:r>
            <a:r>
              <a:rPr lang="tr-TR" altLang="tr-TR" sz="2800" dirty="0">
                <a:solidFill>
                  <a:srgbClr val="0000FF"/>
                </a:solidFill>
              </a:rPr>
              <a:t> </a:t>
            </a:r>
            <a:r>
              <a:rPr lang="tr-TR" altLang="tr-TR" sz="2800" dirty="0">
                <a:solidFill>
                  <a:srgbClr val="0000FF"/>
                </a:solidFill>
                <a:cs typeface="Times New Roman" pitchFamily="18" charset="0"/>
              </a:rPr>
              <a:t>yakınmalardır..</a:t>
            </a:r>
            <a:r>
              <a:rPr lang="tr-TR" altLang="tr-TR" sz="28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2656"/>
            <a:ext cx="2628900" cy="28575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17032"/>
            <a:ext cx="313295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1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996952"/>
            <a:ext cx="7993062" cy="3311773"/>
          </a:xfrm>
        </p:spPr>
        <p:txBody>
          <a:bodyPr>
            <a:normAutofit lnSpcReduction="10000"/>
          </a:bodyPr>
          <a:lstStyle/>
          <a:p>
            <a:r>
              <a:rPr lang="tr-TR" altLang="tr-TR" dirty="0">
                <a:solidFill>
                  <a:srgbClr val="008000"/>
                </a:solidFill>
                <a:cs typeface="Times New Roman" pitchFamily="18" charset="0"/>
              </a:rPr>
              <a:t>Normal olarak büyüme ve gelişme birlikte olur.</a:t>
            </a:r>
          </a:p>
          <a:p>
            <a:r>
              <a:rPr lang="tr-TR" altLang="tr-TR" dirty="0">
                <a:solidFill>
                  <a:srgbClr val="008000"/>
                </a:solidFill>
                <a:cs typeface="Times New Roman" pitchFamily="18" charset="0"/>
              </a:rPr>
              <a:t>Ancak eş zamanlı olmayabilir,</a:t>
            </a:r>
          </a:p>
          <a:p>
            <a:r>
              <a:rPr lang="tr-TR" altLang="tr-TR" dirty="0">
                <a:solidFill>
                  <a:srgbClr val="008000"/>
                </a:solidFill>
                <a:cs typeface="Times New Roman" pitchFamily="18" charset="0"/>
              </a:rPr>
              <a:t>biri diğerinin önüne geçebilir.</a:t>
            </a:r>
          </a:p>
          <a:p>
            <a:r>
              <a:rPr lang="tr-TR" altLang="tr-TR" dirty="0">
                <a:solidFill>
                  <a:srgbClr val="008000"/>
                </a:solidFill>
                <a:cs typeface="Times New Roman" pitchFamily="18" charset="0"/>
              </a:rPr>
              <a:t>Kişinin bedensel büyümesi</a:t>
            </a:r>
          </a:p>
          <a:p>
            <a:r>
              <a:rPr lang="tr-TR" altLang="tr-TR" dirty="0">
                <a:solidFill>
                  <a:srgbClr val="008000"/>
                </a:solidFill>
                <a:cs typeface="Times New Roman" pitchFamily="18" charset="0"/>
              </a:rPr>
              <a:t> geri, zihinsel ve ruhsal gelişimi ise çok ileri olabilir</a:t>
            </a:r>
            <a:r>
              <a:rPr lang="tr-TR" altLang="tr-TR" dirty="0" smtClean="0">
                <a:solidFill>
                  <a:srgbClr val="008000"/>
                </a:solidFill>
                <a:cs typeface="Times New Roman" pitchFamily="18" charset="0"/>
              </a:rPr>
              <a:t>.</a:t>
            </a:r>
            <a:endParaRPr lang="tr-TR" altLang="tr-TR" dirty="0">
              <a:solidFill>
                <a:srgbClr val="008000"/>
              </a:solidFill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09600"/>
            <a:ext cx="5725275" cy="2099320"/>
          </a:xfrm>
        </p:spPr>
        <p:txBody>
          <a:bodyPr>
            <a:normAutofit/>
          </a:bodyPr>
          <a:lstStyle/>
          <a:p>
            <a:pPr algn="l"/>
            <a:r>
              <a:rPr lang="tr-TR" altLang="tr-TR" sz="3600" dirty="0">
                <a:solidFill>
                  <a:srgbClr val="FF0000"/>
                </a:solidFill>
                <a:cs typeface="Times New Roman" pitchFamily="18" charset="0"/>
              </a:rPr>
              <a:t>Ergenliğin herkesçe bilinen sakarlığı başlıca iki nedene</a:t>
            </a:r>
            <a:r>
              <a:rPr lang="tr-TR" altLang="tr-TR" sz="3600" dirty="0">
                <a:solidFill>
                  <a:srgbClr val="FF0000"/>
                </a:solidFill>
              </a:rPr>
              <a:t> </a:t>
            </a:r>
            <a:r>
              <a:rPr lang="tr-TR" altLang="tr-TR" sz="3600" dirty="0">
                <a:solidFill>
                  <a:srgbClr val="FF0000"/>
                </a:solidFill>
                <a:cs typeface="Times New Roman" pitchFamily="18" charset="0"/>
              </a:rPr>
              <a:t>bağlanabilir.</a:t>
            </a:r>
            <a:r>
              <a:rPr lang="tr-TR" altLang="tr-TR" dirty="0">
                <a:latin typeface="ComicSansMS" charset="0"/>
                <a:cs typeface="Times New Roman" pitchFamily="18" charset="0"/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197776"/>
            <a:ext cx="8136904" cy="3527425"/>
          </a:xfrm>
        </p:spPr>
        <p:txBody>
          <a:bodyPr/>
          <a:lstStyle/>
          <a:p>
            <a:pPr algn="l"/>
            <a:r>
              <a:rPr lang="tr-TR" altLang="tr-TR" sz="2400" b="1" dirty="0">
                <a:solidFill>
                  <a:srgbClr val="00B050"/>
                </a:solidFill>
                <a:cs typeface="Times New Roman" pitchFamily="18" charset="0"/>
              </a:rPr>
              <a:t>İlk nedeni</a:t>
            </a:r>
            <a:r>
              <a:rPr lang="tr-TR" altLang="tr-TR" sz="2400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tr-TR" altLang="tr-TR" sz="2400" dirty="0" smtClean="0">
                <a:solidFill>
                  <a:srgbClr val="0000FF"/>
                </a:solidFill>
                <a:cs typeface="Times New Roman" pitchFamily="18" charset="0"/>
              </a:rPr>
              <a:t>hızla büyümeniz </a:t>
            </a:r>
            <a:r>
              <a:rPr lang="tr-TR" altLang="tr-TR" sz="2400" dirty="0">
                <a:solidFill>
                  <a:srgbClr val="0000FF"/>
                </a:solidFill>
                <a:cs typeface="Times New Roman" pitchFamily="18" charset="0"/>
              </a:rPr>
              <a:t>ve </a:t>
            </a:r>
            <a:r>
              <a:rPr lang="tr-TR" altLang="tr-TR" sz="2400" dirty="0" smtClean="0">
                <a:solidFill>
                  <a:srgbClr val="0000FF"/>
                </a:solidFill>
                <a:cs typeface="Times New Roman" pitchFamily="18" charset="0"/>
              </a:rPr>
              <a:t>uzamanızın,</a:t>
            </a:r>
            <a:r>
              <a:rPr lang="tr-TR" altLang="tr-TR" sz="2400" dirty="0" smtClean="0">
                <a:solidFill>
                  <a:srgbClr val="0000FF"/>
                </a:solidFill>
              </a:rPr>
              <a:t> </a:t>
            </a:r>
            <a:r>
              <a:rPr lang="tr-TR" altLang="tr-TR" sz="2400" dirty="0" smtClean="0">
                <a:solidFill>
                  <a:srgbClr val="0000FF"/>
                </a:solidFill>
                <a:cs typeface="Times New Roman" pitchFamily="18" charset="0"/>
              </a:rPr>
              <a:t>kaslarınızda </a:t>
            </a:r>
            <a:r>
              <a:rPr lang="tr-TR" altLang="tr-TR" sz="2400" dirty="0">
                <a:solidFill>
                  <a:srgbClr val="0000FF"/>
                </a:solidFill>
                <a:cs typeface="Times New Roman" pitchFamily="18" charset="0"/>
              </a:rPr>
              <a:t>güdümlü </a:t>
            </a:r>
            <a:r>
              <a:rPr lang="tr-TR" altLang="tr-TR" sz="2400" dirty="0" smtClean="0">
                <a:solidFill>
                  <a:srgbClr val="0000FF"/>
                </a:solidFill>
                <a:cs typeface="Times New Roman" pitchFamily="18" charset="0"/>
              </a:rPr>
              <a:t>çalışmayı </a:t>
            </a:r>
            <a:r>
              <a:rPr lang="tr-TR" altLang="tr-TR" sz="2400" dirty="0">
                <a:solidFill>
                  <a:srgbClr val="0000FF"/>
                </a:solidFill>
                <a:cs typeface="Times New Roman" pitchFamily="18" charset="0"/>
              </a:rPr>
              <a:t>aksatmasıdır. Daha önceki yıllarda</a:t>
            </a:r>
            <a:r>
              <a:rPr lang="tr-TR" altLang="tr-TR" sz="2400" dirty="0">
                <a:solidFill>
                  <a:srgbClr val="0000FF"/>
                </a:solidFill>
              </a:rPr>
              <a:t> </a:t>
            </a:r>
            <a:r>
              <a:rPr lang="tr-TR" altLang="tr-TR" sz="2400" dirty="0">
                <a:solidFill>
                  <a:srgbClr val="0000FF"/>
                </a:solidFill>
                <a:cs typeface="Times New Roman" pitchFamily="18" charset="0"/>
              </a:rPr>
              <a:t>kazanılan motor becerisi ve denge yeni kazanılan boyutlara uymaz</a:t>
            </a:r>
            <a:r>
              <a:rPr lang="tr-TR" altLang="tr-TR" sz="2400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  <a:p>
            <a:pPr algn="l"/>
            <a:endParaRPr lang="tr-TR" altLang="tr-TR" sz="2400" dirty="0">
              <a:solidFill>
                <a:srgbClr val="0000FF"/>
              </a:solidFill>
              <a:cs typeface="Times New Roman" pitchFamily="18" charset="0"/>
            </a:endParaRPr>
          </a:p>
          <a:p>
            <a:pPr algn="l"/>
            <a:r>
              <a:rPr lang="tr-TR" altLang="tr-TR" sz="2400" b="1" dirty="0">
                <a:solidFill>
                  <a:srgbClr val="FF00FF"/>
                </a:solidFill>
                <a:cs typeface="Times New Roman" pitchFamily="18" charset="0"/>
              </a:rPr>
              <a:t>İkinci neden </a:t>
            </a:r>
            <a:r>
              <a:rPr lang="tr-TR" altLang="tr-TR" sz="2400" b="1" dirty="0" smtClean="0">
                <a:solidFill>
                  <a:srgbClr val="FF00FF"/>
                </a:solidFill>
                <a:cs typeface="Times New Roman" pitchFamily="18" charset="0"/>
              </a:rPr>
              <a:t>ise</a:t>
            </a:r>
            <a:r>
              <a:rPr lang="tr-TR" altLang="tr-TR" sz="2400" dirty="0" smtClean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tr-TR" altLang="tr-TR" sz="2400" dirty="0">
                <a:solidFill>
                  <a:srgbClr val="0000FF"/>
                </a:solidFill>
                <a:cs typeface="Times New Roman" pitchFamily="18" charset="0"/>
              </a:rPr>
              <a:t>Herkesin </a:t>
            </a:r>
            <a:r>
              <a:rPr lang="tr-TR" altLang="tr-TR" sz="2400" dirty="0" smtClean="0">
                <a:solidFill>
                  <a:srgbClr val="0000FF"/>
                </a:solidFill>
                <a:cs typeface="Times New Roman" pitchFamily="18" charset="0"/>
              </a:rPr>
              <a:t>sizi gözlediği</a:t>
            </a:r>
            <a:r>
              <a:rPr lang="tr-TR" altLang="tr-TR" sz="2400" dirty="0" smtClean="0">
                <a:solidFill>
                  <a:srgbClr val="0000FF"/>
                </a:solidFill>
              </a:rPr>
              <a:t> </a:t>
            </a:r>
            <a:r>
              <a:rPr lang="tr-TR" altLang="tr-TR" sz="2400" dirty="0" smtClean="0">
                <a:solidFill>
                  <a:srgbClr val="0000FF"/>
                </a:solidFill>
                <a:cs typeface="Times New Roman" pitchFamily="18" charset="0"/>
              </a:rPr>
              <a:t>hissidir. Sanki herkes size bakıyormuş ve yanlışlarınızı kolluyormuş gibi hissedebilirsiniz. Bu da tedirginliğe yol açtığından bazı sakarlıklar normaldir. </a:t>
            </a:r>
            <a:r>
              <a:rPr lang="tr-TR" altLang="tr-TR" sz="2400" dirty="0" smtClean="0">
                <a:solidFill>
                  <a:srgbClr val="0000FF"/>
                </a:solidFill>
                <a:cs typeface="Times New Roman" pitchFamily="18" charset="0"/>
                <a:sym typeface="Wingdings" panose="05000000000000000000" pitchFamily="2" charset="2"/>
              </a:rPr>
              <a:t></a:t>
            </a:r>
            <a:endParaRPr lang="tr-TR" altLang="tr-TR" sz="2400" dirty="0">
              <a:solidFill>
                <a:srgbClr val="0000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25" y="332656"/>
            <a:ext cx="2865120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0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781300"/>
            <a:ext cx="7272338" cy="2879725"/>
          </a:xfrm>
        </p:spPr>
        <p:txBody>
          <a:bodyPr/>
          <a:lstStyle/>
          <a:p>
            <a:r>
              <a:rPr lang="tr-TR" altLang="tr-TR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Erken yada geç büyüme, az ya da çok gelişkin olma, </a:t>
            </a:r>
            <a:r>
              <a:rPr lang="tr-TR" altLang="tr-TR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sizleri </a:t>
            </a:r>
            <a:r>
              <a:rPr lang="tr-TR" altLang="tr-TR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iyi</a:t>
            </a:r>
            <a:r>
              <a:rPr lang="tr-TR" altLang="tr-TR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tr-TR" altLang="tr-TR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ya da kötü yapmaz yalnızca farklı kılar .</a:t>
            </a:r>
          </a:p>
          <a:p>
            <a:r>
              <a:rPr lang="tr-TR" altLang="tr-TR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Bu farklılık hem doğal</a:t>
            </a:r>
            <a:r>
              <a:rPr lang="tr-TR" altLang="tr-TR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tr-TR" altLang="tr-TR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hem güzeldir.</a:t>
            </a:r>
            <a:r>
              <a:rPr lang="tr-TR" altLang="tr-TR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6389" name="Picture 5" descr="whale.gif 9525 byt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6673"/>
            <a:ext cx="2022475" cy="190140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1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068960"/>
            <a:ext cx="7632700" cy="2880990"/>
          </a:xfrm>
          <a:noFill/>
          <a:ln/>
        </p:spPr>
        <p:txBody>
          <a:bodyPr>
            <a:normAutofit fontScale="85000" lnSpcReduction="10000"/>
          </a:bodyPr>
          <a:lstStyle/>
          <a:p>
            <a:r>
              <a:rPr lang="tr-TR" altLang="tr-TR" b="1" dirty="0">
                <a:solidFill>
                  <a:srgbClr val="0000FF"/>
                </a:solidFill>
                <a:cs typeface="Times New Roman" pitchFamily="18" charset="0"/>
              </a:rPr>
              <a:t>Sevgili öğrenciler,</a:t>
            </a:r>
          </a:p>
          <a:p>
            <a:r>
              <a:rPr lang="tr-TR" altLang="tr-TR" b="1" dirty="0">
                <a:solidFill>
                  <a:srgbClr val="0000FF"/>
                </a:solidFill>
                <a:cs typeface="Times New Roman" pitchFamily="18" charset="0"/>
              </a:rPr>
              <a:t>gelişmeniz arkadaşlarınıza göre gecikmiş</a:t>
            </a:r>
            <a:r>
              <a:rPr lang="tr-TR" altLang="tr-TR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tr-TR" altLang="tr-TR" b="1" dirty="0">
                <a:solidFill>
                  <a:srgbClr val="0000FF"/>
                </a:solidFill>
                <a:cs typeface="Times New Roman" pitchFamily="18" charset="0"/>
              </a:rPr>
              <a:t>olabilir.</a:t>
            </a:r>
          </a:p>
          <a:p>
            <a:r>
              <a:rPr lang="tr-TR" altLang="tr-TR" b="1" dirty="0">
                <a:solidFill>
                  <a:srgbClr val="0000FF"/>
                </a:solidFill>
                <a:cs typeface="Times New Roman" pitchFamily="18" charset="0"/>
              </a:rPr>
              <a:t>Bu bir eksiklik değildir</a:t>
            </a:r>
          </a:p>
          <a:p>
            <a:r>
              <a:rPr lang="tr-TR" altLang="tr-TR" b="1" dirty="0">
                <a:solidFill>
                  <a:srgbClr val="0000FF"/>
                </a:solidFill>
                <a:cs typeface="Times New Roman" pitchFamily="18" charset="0"/>
              </a:rPr>
              <a:t>ve</a:t>
            </a:r>
          </a:p>
          <a:p>
            <a:r>
              <a:rPr lang="tr-TR" altLang="tr-TR" b="1" dirty="0">
                <a:solidFill>
                  <a:srgbClr val="0000FF"/>
                </a:solidFill>
                <a:cs typeface="Times New Roman" pitchFamily="18" charset="0"/>
              </a:rPr>
              <a:t>sizde güvensizliğe</a:t>
            </a:r>
          </a:p>
          <a:p>
            <a:r>
              <a:rPr lang="tr-TR" altLang="tr-TR" b="1" dirty="0">
                <a:solidFill>
                  <a:srgbClr val="0000FF"/>
                </a:solidFill>
                <a:cs typeface="Times New Roman" pitchFamily="18" charset="0"/>
              </a:rPr>
              <a:t>neden</a:t>
            </a:r>
            <a:r>
              <a:rPr lang="tr-TR" altLang="tr-TR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tr-TR" altLang="tr-TR" b="1" dirty="0">
                <a:solidFill>
                  <a:srgbClr val="0000FF"/>
                </a:solidFill>
                <a:cs typeface="Times New Roman" pitchFamily="18" charset="0"/>
              </a:rPr>
              <a:t>olmamalıdır.</a:t>
            </a:r>
            <a:r>
              <a:rPr lang="tr-TR" altLang="tr-TR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27280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6016" y="404664"/>
            <a:ext cx="3888805" cy="5976938"/>
          </a:xfrm>
        </p:spPr>
        <p:txBody>
          <a:bodyPr>
            <a:normAutofit fontScale="92500" lnSpcReduction="20000"/>
          </a:bodyPr>
          <a:lstStyle/>
          <a:p>
            <a:r>
              <a:rPr lang="tr-TR" altLang="tr-TR" b="1" dirty="0">
                <a:solidFill>
                  <a:srgbClr val="003300"/>
                </a:solidFill>
                <a:cs typeface="Times New Roman" pitchFamily="18" charset="0"/>
              </a:rPr>
              <a:t>Ergenlik döneminin ilk yıllarında bedeninizdeki hızlı gelişmelere ayak</a:t>
            </a:r>
            <a:r>
              <a:rPr lang="tr-TR" altLang="tr-TR" b="1" dirty="0">
                <a:solidFill>
                  <a:srgbClr val="003300"/>
                </a:solidFill>
              </a:rPr>
              <a:t> </a:t>
            </a:r>
            <a:r>
              <a:rPr lang="tr-TR" altLang="tr-TR" b="1" dirty="0">
                <a:solidFill>
                  <a:srgbClr val="003300"/>
                </a:solidFill>
                <a:cs typeface="Times New Roman" pitchFamily="18" charset="0"/>
              </a:rPr>
              <a:t>uydurmanız zaman alabilir .</a:t>
            </a:r>
          </a:p>
          <a:p>
            <a:endParaRPr lang="tr-TR" altLang="tr-TR" b="1" dirty="0">
              <a:solidFill>
                <a:srgbClr val="003300"/>
              </a:solidFill>
              <a:cs typeface="Times New Roman" pitchFamily="18" charset="0"/>
            </a:endParaRPr>
          </a:p>
          <a:p>
            <a:r>
              <a:rPr lang="tr-TR" altLang="tr-TR" b="1" dirty="0">
                <a:solidFill>
                  <a:srgbClr val="003300"/>
                </a:solidFill>
                <a:cs typeface="Times New Roman" pitchFamily="18" charset="0"/>
              </a:rPr>
              <a:t>Bedeninizdeki gelişme ve değişmeyi daha iyi anlayabilmek ve özümseyebilmek için de fırsat bulduğunuzda aynanın karşısına geçmeniz doğaldır.</a:t>
            </a:r>
            <a:r>
              <a:rPr lang="tr-TR" altLang="tr-TR" dirty="0">
                <a:solidFill>
                  <a:srgbClr val="003300"/>
                </a:solidFill>
              </a:rPr>
              <a:t>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331236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1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FF"/>
                </a:solidFill>
              </a:rPr>
              <a:t>F</a:t>
            </a:r>
            <a:r>
              <a:rPr lang="tr-TR" dirty="0" smtClean="0"/>
              <a:t>İ</a:t>
            </a:r>
            <a:r>
              <a:rPr lang="tr-TR" dirty="0" smtClean="0">
                <a:solidFill>
                  <a:srgbClr val="FFC000"/>
                </a:solidFill>
              </a:rPr>
              <a:t>Z</a:t>
            </a:r>
            <a:r>
              <a:rPr lang="tr-TR" dirty="0" smtClean="0">
                <a:solidFill>
                  <a:srgbClr val="00B050"/>
                </a:solidFill>
              </a:rPr>
              <a:t>İ</a:t>
            </a:r>
            <a:r>
              <a:rPr lang="tr-TR" dirty="0" smtClean="0">
                <a:solidFill>
                  <a:srgbClr val="00B0F0"/>
                </a:solidFill>
              </a:rPr>
              <a:t>K</a:t>
            </a:r>
            <a:r>
              <a:rPr lang="tr-T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</a:t>
            </a:r>
            <a:r>
              <a:rPr lang="tr-TR" dirty="0" smtClean="0">
                <a:solidFill>
                  <a:srgbClr val="7030A0"/>
                </a:solidFill>
              </a:rPr>
              <a:t>E</a:t>
            </a:r>
            <a:r>
              <a:rPr lang="tr-TR" dirty="0" smtClean="0">
                <a:solidFill>
                  <a:srgbClr val="FF0000"/>
                </a:solidFill>
              </a:rPr>
              <a:t>L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00B050"/>
                </a:solidFill>
              </a:rPr>
              <a:t>G</a:t>
            </a:r>
            <a:r>
              <a:rPr lang="tr-TR" dirty="0" smtClean="0">
                <a:solidFill>
                  <a:srgbClr val="00B0F0"/>
                </a:solidFill>
              </a:rPr>
              <a:t>E</a:t>
            </a:r>
            <a:r>
              <a:rPr lang="tr-TR" dirty="0" smtClean="0">
                <a:solidFill>
                  <a:srgbClr val="FF5050"/>
                </a:solidFill>
              </a:rPr>
              <a:t>L</a:t>
            </a:r>
            <a:r>
              <a:rPr lang="tr-TR" dirty="0" smtClean="0">
                <a:solidFill>
                  <a:srgbClr val="FFC000"/>
                </a:solidFill>
              </a:rPr>
              <a:t>İ</a:t>
            </a:r>
            <a:r>
              <a:rPr lang="tr-TR" dirty="0" smtClean="0">
                <a:solidFill>
                  <a:srgbClr val="7030A0"/>
                </a:solidFill>
              </a:rPr>
              <a:t>Ş</a:t>
            </a:r>
            <a:r>
              <a:rPr lang="tr-TR" dirty="0" smtClean="0"/>
              <a:t>İ</a:t>
            </a:r>
            <a:r>
              <a:rPr lang="tr-TR" dirty="0" smtClean="0">
                <a:solidFill>
                  <a:srgbClr val="FF0000"/>
                </a:solidFill>
              </a:rPr>
              <a:t>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00200"/>
            <a:ext cx="7848872" cy="4525963"/>
          </a:xfrm>
        </p:spPr>
      </p:pic>
    </p:spTree>
    <p:extLst>
      <p:ext uri="{BB962C8B-B14F-4D97-AF65-F5344CB8AC3E}">
        <p14:creationId xmlns:p14="http://schemas.microsoft.com/office/powerpoint/2010/main" val="2089054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5772150"/>
          </a:xfrm>
        </p:spPr>
        <p:txBody>
          <a:bodyPr/>
          <a:lstStyle/>
          <a:p>
            <a:r>
              <a:rPr lang="tr-TR" altLang="tr-TR" sz="2800" b="1" dirty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Esas olarak bedensel değişimlerimizin başlangıcı ergenlikten</a:t>
            </a:r>
          </a:p>
          <a:p>
            <a:r>
              <a:rPr lang="tr-TR" altLang="tr-TR" sz="2800" b="1" dirty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önceki 1-2 yılı kapsayan </a:t>
            </a:r>
            <a:r>
              <a:rPr lang="tr-TR" altLang="tr-TR" sz="2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erinlik </a:t>
            </a:r>
            <a:r>
              <a:rPr lang="tr-TR" altLang="tr-TR" sz="2800" b="1" dirty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sürecine denk gelmektedir.</a:t>
            </a:r>
          </a:p>
          <a:p>
            <a:r>
              <a:rPr lang="tr-TR" altLang="tr-TR" sz="2800" b="1" dirty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Bu dönemde erkeklerde</a:t>
            </a:r>
          </a:p>
          <a:p>
            <a:r>
              <a:rPr lang="tr-TR" altLang="tr-TR" sz="2800" b="1" dirty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ve kızlarda çok önemli değişimler olur. Bu değişimlerin</a:t>
            </a:r>
          </a:p>
          <a:p>
            <a:r>
              <a:rPr lang="tr-TR" altLang="tr-TR" sz="2800" b="1" dirty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yıllara yayılması, dolayısıyla sizlere özümseme olanağı</a:t>
            </a:r>
          </a:p>
          <a:p>
            <a:r>
              <a:rPr lang="tr-TR" altLang="tr-TR" sz="2800" b="1" dirty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yaratması rahatlatıcıdır.</a:t>
            </a:r>
          </a:p>
          <a:p>
            <a:endParaRPr lang="tr-TR" altLang="tr-TR" sz="28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5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121" y="795267"/>
            <a:ext cx="8229600" cy="3281806"/>
          </a:xfrm>
        </p:spPr>
        <p:txBody>
          <a:bodyPr/>
          <a:lstStyle/>
          <a:p>
            <a:pPr>
              <a:buNone/>
            </a:pPr>
            <a:r>
              <a:rPr lang="tr-TR" dirty="0"/>
              <a:t>Ergenlik dönemi; 	</a:t>
            </a:r>
          </a:p>
          <a:p>
            <a:pPr>
              <a:buNone/>
            </a:pPr>
            <a:r>
              <a:rPr lang="tr-TR" dirty="0"/>
              <a:t>      cinsel organların fizyolojik olgunluğa erişmesi ile başlayıp yetişkinliğe kadar süren hızlı </a:t>
            </a:r>
            <a:r>
              <a:rPr lang="tr-TR" dirty="0">
                <a:solidFill>
                  <a:schemeClr val="bg1"/>
                </a:solidFill>
              </a:rPr>
              <a:t>bedensel</a:t>
            </a:r>
            <a:r>
              <a:rPr lang="tr-TR" dirty="0"/>
              <a:t>, </a:t>
            </a:r>
            <a:r>
              <a:rPr lang="tr-TR" dirty="0">
                <a:solidFill>
                  <a:srgbClr val="00B050"/>
                </a:solidFill>
              </a:rPr>
              <a:t>zihinsel</a:t>
            </a:r>
            <a:r>
              <a:rPr lang="tr-TR" dirty="0"/>
              <a:t>, </a:t>
            </a:r>
            <a:r>
              <a:rPr lang="tr-TR" dirty="0">
                <a:solidFill>
                  <a:srgbClr val="FF00FF"/>
                </a:solidFill>
              </a:rPr>
              <a:t>sosyal</a:t>
            </a:r>
            <a:r>
              <a:rPr lang="tr-TR" dirty="0"/>
              <a:t> değişiklikleri kapsayan,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çocuklukla yetişkinlik arasında </a:t>
            </a:r>
            <a:r>
              <a:rPr lang="tr-TR" dirty="0"/>
              <a:t>bir </a:t>
            </a:r>
            <a:r>
              <a:rPr lang="tr-TR" dirty="0">
                <a:solidFill>
                  <a:srgbClr val="C00000"/>
                </a:solidFill>
              </a:rPr>
              <a:t>geçiş dönemidir </a:t>
            </a:r>
            <a:r>
              <a:rPr lang="tr-TR" dirty="0"/>
              <a:t>(</a:t>
            </a:r>
            <a:r>
              <a:rPr lang="tr-TR" dirty="0" err="1"/>
              <a:t>Alisinanoğlu</a:t>
            </a:r>
            <a:r>
              <a:rPr lang="tr-TR" dirty="0"/>
              <a:t>, 2002). 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23528" y="188640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ERGENLİK NEDİR?</a:t>
            </a:r>
            <a:endParaRPr lang="tr-TR" sz="3200" dirty="0">
              <a:solidFill>
                <a:srgbClr val="0070C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9143999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33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404664"/>
            <a:ext cx="6400800" cy="2880320"/>
          </a:xfrm>
        </p:spPr>
        <p:txBody>
          <a:bodyPr>
            <a:noAutofit/>
          </a:bodyPr>
          <a:lstStyle/>
          <a:p>
            <a:r>
              <a:rPr lang="tr-TR" altLang="tr-TR" sz="2400" dirty="0">
                <a:solidFill>
                  <a:srgbClr val="FF0000"/>
                </a:solidFill>
                <a:cs typeface="Times New Roman" pitchFamily="18" charset="0"/>
              </a:rPr>
              <a:t>Kızlar, ergenlik dönemine erkeklerden yaklaşık iki yıl daha</a:t>
            </a:r>
          </a:p>
          <a:p>
            <a:r>
              <a:rPr lang="tr-TR" altLang="tr-TR" sz="2400" dirty="0">
                <a:solidFill>
                  <a:srgbClr val="FF0000"/>
                </a:solidFill>
                <a:cs typeface="Times New Roman" pitchFamily="18" charset="0"/>
              </a:rPr>
              <a:t>erken girer.</a:t>
            </a:r>
          </a:p>
          <a:p>
            <a:r>
              <a:rPr lang="tr-TR" altLang="tr-TR" sz="2400" dirty="0">
                <a:solidFill>
                  <a:srgbClr val="FF0000"/>
                </a:solidFill>
                <a:cs typeface="Times New Roman" pitchFamily="18" charset="0"/>
              </a:rPr>
              <a:t>Boy ve kilo artışı erkekler ve kızlar arasında farklılık gösterir.</a:t>
            </a:r>
          </a:p>
          <a:p>
            <a:r>
              <a:rPr lang="tr-TR" altLang="tr-TR" sz="2400" dirty="0">
                <a:solidFill>
                  <a:srgbClr val="FF0000"/>
                </a:solidFill>
                <a:cs typeface="Times New Roman" pitchFamily="18" charset="0"/>
              </a:rPr>
              <a:t>Bu uzama erkeklerde yılda ortalama 10 cm, kızlarda ise 8 cm kadardır.</a:t>
            </a:r>
            <a:r>
              <a:rPr lang="tr-TR" altLang="tr-TR" sz="24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84984"/>
            <a:ext cx="2952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r-TR" altLang="tr-TR" sz="4000" b="1">
                <a:latin typeface="ComicSansMS-Bold" charset="0"/>
                <a:cs typeface="Times New Roman" pitchFamily="18" charset="0"/>
              </a:rPr>
              <a:t>Tüm ergenlik dönemi boyunca kızlar 18-23 cm</a:t>
            </a:r>
            <a:br>
              <a:rPr lang="tr-TR" altLang="tr-TR" sz="4000" b="1">
                <a:latin typeface="ComicSansMS-Bold" charset="0"/>
                <a:cs typeface="Times New Roman" pitchFamily="18" charset="0"/>
              </a:rPr>
            </a:br>
            <a:r>
              <a:rPr lang="tr-TR" altLang="tr-TR" sz="4000" b="1">
                <a:latin typeface="ComicSansMS-Bold" charset="0"/>
                <a:cs typeface="Times New Roman" pitchFamily="18" charset="0"/>
              </a:rPr>
              <a:t>erkekler ise 25-30</a:t>
            </a:r>
            <a:r>
              <a:rPr lang="tr-TR" altLang="tr-TR" sz="4000">
                <a:cs typeface="Times New Roman" pitchFamily="18" charset="0"/>
              </a:rPr>
              <a:t/>
            </a:r>
            <a:br>
              <a:rPr lang="tr-TR" altLang="tr-TR" sz="4000">
                <a:cs typeface="Times New Roman" pitchFamily="18" charset="0"/>
              </a:rPr>
            </a:br>
            <a:r>
              <a:rPr lang="tr-TR" altLang="tr-TR" sz="4000" b="1">
                <a:latin typeface="ComicSansMS-Bold" charset="0"/>
                <a:cs typeface="Times New Roman" pitchFamily="18" charset="0"/>
              </a:rPr>
              <a:t>cm uzar</a:t>
            </a:r>
            <a:r>
              <a:rPr lang="tr-TR" altLang="tr-TR"/>
              <a:t>.</a:t>
            </a:r>
          </a:p>
        </p:txBody>
      </p:sp>
      <p:pic>
        <p:nvPicPr>
          <p:cNvPr id="22531" name="Picture 3" descr="BD0652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2819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2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21804" y="3326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r-TR" altLang="tr-TR" b="1" dirty="0">
                <a:solidFill>
                  <a:srgbClr val="663300"/>
                </a:solidFill>
                <a:latin typeface="Comic Sans MS" pitchFamily="66" charset="0"/>
                <a:cs typeface="Times New Roman" pitchFamily="18" charset="0"/>
              </a:rPr>
              <a:t>ERGENLİKTE DUYGUSAL GELİŞİM</a:t>
            </a:r>
            <a:r>
              <a:rPr lang="tr-TR" altLang="tr-TR" dirty="0"/>
              <a:t>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56792"/>
            <a:ext cx="482453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7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Bu dönemde hem yalnızlıktan haz duyma hem de arkadaşlarla bir arada olma istekleriniz olabilir.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809916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54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232248"/>
          </a:xfrm>
        </p:spPr>
        <p:txBody>
          <a:bodyPr>
            <a:normAutofit/>
          </a:bodyPr>
          <a:lstStyle/>
          <a:p>
            <a:r>
              <a:rPr lang="tr-TR" dirty="0" smtClean="0"/>
              <a:t>Aile ne söylerse tersini yapma ancak yine de aileye bağlı kalma istekleri de görülebilir.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0" y="2492896"/>
            <a:ext cx="7632848" cy="398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77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b="1" dirty="0">
                <a:solidFill>
                  <a:srgbClr val="C00000"/>
                </a:solidFill>
                <a:latin typeface="ComicSansMS-Bold" charset="0"/>
                <a:cs typeface="Times New Roman" pitchFamily="18" charset="0"/>
              </a:rPr>
              <a:t>Ergenlik döneminde en sık rastlanan duygu biçimleri</a:t>
            </a:r>
            <a:r>
              <a:rPr lang="tr-TR" altLang="tr-TR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7651" name="Picture 3" descr="C:\Documents and Settings\serapozengi\Application Data\Microsoft\Media Catalog\twist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3657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41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-23258" y="1007369"/>
            <a:ext cx="3810000" cy="52299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altLang="tr-TR" sz="2000" b="1" dirty="0" smtClean="0">
                <a:solidFill>
                  <a:srgbClr val="00B050"/>
                </a:solidFill>
                <a:latin typeface="ComicSansMS-Bold" charset="0"/>
                <a:cs typeface="Times New Roman" pitchFamily="18" charset="0"/>
              </a:rPr>
              <a:t>Kendine Güven: </a:t>
            </a:r>
            <a:r>
              <a:rPr lang="tr-TR" altLang="tr-TR" sz="2000" dirty="0" smtClean="0">
                <a:latin typeface="ComicSansMS" charset="0"/>
                <a:cs typeface="Times New Roman" pitchFamily="18" charset="0"/>
              </a:rPr>
              <a:t>Bir sabah</a:t>
            </a:r>
            <a:r>
              <a:rPr lang="tr-TR" altLang="tr-TR" sz="2000" dirty="0" smtClean="0"/>
              <a:t> </a:t>
            </a:r>
            <a:r>
              <a:rPr lang="tr-TR" altLang="tr-TR" sz="2000" dirty="0" smtClean="0">
                <a:latin typeface="ComicSansMS" charset="0"/>
                <a:cs typeface="Times New Roman" pitchFamily="18" charset="0"/>
              </a:rPr>
              <a:t>uyandığınızda birdenbire kendine</a:t>
            </a:r>
            <a:r>
              <a:rPr lang="tr-TR" altLang="tr-TR" sz="2000" dirty="0" smtClean="0"/>
              <a:t> </a:t>
            </a:r>
            <a:r>
              <a:rPr lang="tr-TR" altLang="tr-TR" sz="2000" dirty="0" smtClean="0">
                <a:latin typeface="ComicSansMS" charset="0"/>
                <a:cs typeface="Times New Roman" pitchFamily="18" charset="0"/>
              </a:rPr>
              <a:t>güvenli biri oluvermişsiniz. Tıpkı başka bir sabah uyandığınızda</a:t>
            </a:r>
            <a:r>
              <a:rPr lang="tr-TR" altLang="tr-TR" sz="2000" dirty="0" smtClean="0"/>
              <a:t> </a:t>
            </a:r>
            <a:r>
              <a:rPr lang="tr-TR" altLang="tr-TR" sz="2000" dirty="0" smtClean="0">
                <a:latin typeface="ComicSansMS" charset="0"/>
                <a:cs typeface="Times New Roman" pitchFamily="18" charset="0"/>
              </a:rPr>
              <a:t>kendine güvenmeyen </a:t>
            </a:r>
            <a:r>
              <a:rPr lang="tr-TR" altLang="tr-TR" sz="2000" dirty="0" smtClean="0">
                <a:latin typeface="ComicSansMS" charset="0"/>
                <a:cs typeface="Times New Roman" pitchFamily="18" charset="0"/>
              </a:rPr>
              <a:t>biri</a:t>
            </a:r>
            <a:r>
              <a:rPr lang="tr-TR" altLang="tr-TR" sz="2000" dirty="0" smtClean="0"/>
              <a:t> </a:t>
            </a:r>
            <a:r>
              <a:rPr lang="tr-TR" altLang="tr-TR" sz="2000" dirty="0" smtClean="0">
                <a:latin typeface="ComicSansMS" charset="0"/>
                <a:cs typeface="Times New Roman" pitchFamily="18" charset="0"/>
              </a:rPr>
              <a:t>olamayacağınız gibi. Bu bir süreçtir.</a:t>
            </a:r>
            <a:endParaRPr lang="tr-TR" altLang="tr-TR" sz="20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tr-TR" sz="2000" dirty="0" smtClean="0"/>
              <a:t>     </a:t>
            </a:r>
            <a:r>
              <a:rPr lang="tr-TR" altLang="tr-TR" sz="2000" dirty="0" smtClean="0">
                <a:latin typeface="ComicSansMS" charset="0"/>
                <a:cs typeface="Times New Roman" pitchFamily="18" charset="0"/>
              </a:rPr>
              <a:t>Çocukluğunuzdan başlayabilir veya bu konuda başarılı adımlar</a:t>
            </a:r>
            <a:r>
              <a:rPr lang="tr-TR" altLang="tr-TR" sz="2000" dirty="0" smtClean="0"/>
              <a:t> a</a:t>
            </a:r>
            <a:r>
              <a:rPr lang="tr-TR" altLang="tr-TR" sz="2000" dirty="0" smtClean="0">
                <a:latin typeface="ComicSansMS" charset="0"/>
                <a:cs typeface="Times New Roman" pitchFamily="18" charset="0"/>
              </a:rPr>
              <a:t>tılmamış da olabilir. </a:t>
            </a:r>
            <a:r>
              <a:rPr lang="tr-TR" altLang="tr-TR" sz="2000" dirty="0" smtClean="0">
                <a:solidFill>
                  <a:srgbClr val="7030A0"/>
                </a:solidFill>
                <a:latin typeface="ComicSansMS" charset="0"/>
                <a:cs typeface="Times New Roman" pitchFamily="18" charset="0"/>
              </a:rPr>
              <a:t>Önemli olan bugün ve bugünden sonra</a:t>
            </a:r>
            <a:endParaRPr lang="tr-TR" altLang="tr-TR" sz="20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tr-TR" sz="2000" dirty="0" smtClean="0">
                <a:solidFill>
                  <a:srgbClr val="7030A0"/>
                </a:solidFill>
              </a:rPr>
              <a:t>     </a:t>
            </a:r>
            <a:r>
              <a:rPr lang="tr-TR" altLang="tr-TR" sz="2000" dirty="0" smtClean="0">
                <a:solidFill>
                  <a:srgbClr val="7030A0"/>
                </a:solidFill>
                <a:latin typeface="ComicSansMS" charset="0"/>
                <a:cs typeface="Times New Roman" pitchFamily="18" charset="0"/>
              </a:rPr>
              <a:t>yapacaklarımız</a:t>
            </a:r>
            <a:r>
              <a:rPr lang="tr-TR" altLang="tr-TR" sz="2000" dirty="0" smtClean="0">
                <a:solidFill>
                  <a:srgbClr val="7030A0"/>
                </a:solidFill>
              </a:rPr>
              <a:t>...</a:t>
            </a:r>
            <a:endParaRPr lang="tr-TR" altLang="tr-TR" sz="2000" dirty="0">
              <a:solidFill>
                <a:srgbClr val="7030A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48681"/>
            <a:ext cx="515448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648200" y="476672"/>
            <a:ext cx="3810000" cy="50859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altLang="tr-TR" b="1" dirty="0" smtClean="0">
                <a:latin typeface="ComicSansMS-Bold" charset="0"/>
                <a:cs typeface="Times New Roman" pitchFamily="18" charset="0"/>
              </a:rPr>
              <a:t>Korku: </a:t>
            </a:r>
            <a:r>
              <a:rPr lang="tr-TR" altLang="tr-TR" b="1" dirty="0" smtClean="0">
                <a:latin typeface="ComicSansMS-Bold" charset="0"/>
                <a:cs typeface="Times New Roman" pitchFamily="18" charset="0"/>
              </a:rPr>
              <a:t>Ö</a:t>
            </a:r>
            <a:r>
              <a:rPr lang="tr-TR" altLang="tr-TR" dirty="0" smtClean="0">
                <a:latin typeface="ComicSansMS" charset="0"/>
                <a:cs typeface="Times New Roman" pitchFamily="18" charset="0"/>
              </a:rPr>
              <a:t>zellikle </a:t>
            </a:r>
            <a:r>
              <a:rPr lang="tr-TR" altLang="tr-TR" dirty="0" smtClean="0">
                <a:latin typeface="ComicSansMS" charset="0"/>
                <a:cs typeface="Times New Roman" pitchFamily="18" charset="0"/>
              </a:rPr>
              <a:t>bilinmeyen </a:t>
            </a:r>
            <a:r>
              <a:rPr lang="tr-TR" altLang="tr-TR" dirty="0" smtClean="0"/>
              <a:t>ş</a:t>
            </a:r>
            <a:r>
              <a:rPr lang="tr-TR" altLang="tr-TR" dirty="0" smtClean="0">
                <a:latin typeface="ComicSansMS" charset="0"/>
                <a:cs typeface="Times New Roman" pitchFamily="18" charset="0"/>
              </a:rPr>
              <a:t>eyler korkunun</a:t>
            </a:r>
            <a:r>
              <a:rPr lang="tr-TR" altLang="tr-TR" dirty="0" smtClean="0"/>
              <a:t> </a:t>
            </a:r>
            <a:r>
              <a:rPr lang="tr-TR" altLang="tr-TR" dirty="0" smtClean="0">
                <a:latin typeface="ComicSansMS" charset="0"/>
                <a:cs typeface="Times New Roman" pitchFamily="18" charset="0"/>
              </a:rPr>
              <a:t>doğmas</a:t>
            </a:r>
            <a:r>
              <a:rPr lang="tr-TR" altLang="tr-TR" dirty="0" smtClean="0"/>
              <a:t>ı</a:t>
            </a:r>
            <a:r>
              <a:rPr lang="tr-TR" altLang="tr-TR" dirty="0" smtClean="0">
                <a:latin typeface="ComicSansMS" charset="0"/>
                <a:cs typeface="Times New Roman" pitchFamily="18" charset="0"/>
              </a:rPr>
              <a:t>na temel nedendir. </a:t>
            </a:r>
            <a:r>
              <a:rPr lang="tr-TR" altLang="tr-TR" dirty="0" smtClean="0">
                <a:latin typeface="ComicSansMS" charset="0"/>
                <a:cs typeface="Times New Roman" pitchFamily="18" charset="0"/>
              </a:rPr>
              <a:t>İlgilendiğimiz </a:t>
            </a:r>
            <a:r>
              <a:rPr lang="tr-TR" altLang="tr-TR" dirty="0" smtClean="0">
                <a:latin typeface="ComicSansMS" charset="0"/>
                <a:cs typeface="Times New Roman" pitchFamily="18" charset="0"/>
              </a:rPr>
              <a:t>faaliyetlerin sonucunu</a:t>
            </a:r>
            <a:r>
              <a:rPr lang="tr-TR" altLang="tr-TR" dirty="0" smtClean="0"/>
              <a:t> </a:t>
            </a:r>
            <a:r>
              <a:rPr lang="tr-TR" altLang="tr-TR" dirty="0" smtClean="0">
                <a:latin typeface="ComicSansMS" charset="0"/>
                <a:cs typeface="Times New Roman" pitchFamily="18" charset="0"/>
              </a:rPr>
              <a:t>kestirememek </a:t>
            </a:r>
            <a:r>
              <a:rPr lang="tr-TR" altLang="tr-TR" dirty="0" smtClean="0">
                <a:latin typeface="ComicSansMS" charset="0"/>
                <a:cs typeface="Times New Roman" pitchFamily="18" charset="0"/>
              </a:rPr>
              <a:t>de korkuya neden olabilir.</a:t>
            </a:r>
            <a:r>
              <a:rPr lang="tr-TR" altLang="tr-TR" dirty="0" smtClean="0"/>
              <a:t> </a:t>
            </a:r>
            <a:endParaRPr lang="tr-TR" altLang="tr-TR" dirty="0"/>
          </a:p>
        </p:txBody>
      </p:sp>
      <p:pic>
        <p:nvPicPr>
          <p:cNvPr id="4" name="Picture 5" descr="C:\Program Files\Common Files\Microsoft Shared\Clipart\cagcat50\PE01496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32656"/>
            <a:ext cx="34671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7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38590" y="332656"/>
            <a:ext cx="4785538" cy="2592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altLang="tr-TR" sz="2000" b="1" dirty="0">
                <a:latin typeface="ComicSansMS-Bold" charset="0"/>
                <a:cs typeface="Times New Roman" pitchFamily="18" charset="0"/>
              </a:rPr>
              <a:t>Endişe: </a:t>
            </a:r>
            <a:r>
              <a:rPr lang="tr-TR" altLang="tr-TR" sz="2000" dirty="0">
                <a:latin typeface="ComicSansMS" charset="0"/>
                <a:cs typeface="Times New Roman" pitchFamily="18" charset="0"/>
              </a:rPr>
              <a:t>Gerçek nedenden çok, </a:t>
            </a:r>
            <a:r>
              <a:rPr lang="tr-TR" altLang="tr-TR" sz="2000" dirty="0">
                <a:solidFill>
                  <a:srgbClr val="7030A0"/>
                </a:solidFill>
                <a:latin typeface="ComicSansMS" charset="0"/>
                <a:cs typeface="Times New Roman" pitchFamily="18" charset="0"/>
              </a:rPr>
              <a:t>hayali nedenlerden olu</a:t>
            </a:r>
            <a:r>
              <a:rPr lang="tr-TR" altLang="tr-TR" sz="2000" dirty="0">
                <a:solidFill>
                  <a:srgbClr val="7030A0"/>
                </a:solidFill>
              </a:rPr>
              <a:t>ş</a:t>
            </a:r>
            <a:r>
              <a:rPr lang="tr-TR" altLang="tr-TR" sz="2000" dirty="0">
                <a:solidFill>
                  <a:srgbClr val="7030A0"/>
                </a:solidFill>
                <a:latin typeface="ComicSansMS" charset="0"/>
                <a:cs typeface="Times New Roman" pitchFamily="18" charset="0"/>
              </a:rPr>
              <a:t>an korku</a:t>
            </a:r>
            <a:r>
              <a:rPr lang="tr-TR" altLang="tr-TR" sz="2000" dirty="0">
                <a:solidFill>
                  <a:srgbClr val="7030A0"/>
                </a:solidFill>
              </a:rPr>
              <a:t> </a:t>
            </a:r>
            <a:r>
              <a:rPr lang="tr-TR" altLang="tr-TR" sz="2000" dirty="0">
                <a:solidFill>
                  <a:srgbClr val="7030A0"/>
                </a:solidFill>
                <a:latin typeface="ComicSansMS" charset="0"/>
                <a:cs typeface="Times New Roman" pitchFamily="18" charset="0"/>
              </a:rPr>
              <a:t>tipleridir. </a:t>
            </a:r>
            <a:r>
              <a:rPr lang="tr-TR" altLang="tr-TR" sz="2000" dirty="0">
                <a:latin typeface="ComicSansMS" charset="0"/>
                <a:cs typeface="Times New Roman" pitchFamily="18" charset="0"/>
              </a:rPr>
              <a:t>Korkulan durumun zihinsel düzeyde prova edilerek</a:t>
            </a:r>
            <a:r>
              <a:rPr lang="tr-TR" altLang="tr-TR" sz="2000" dirty="0"/>
              <a:t> </a:t>
            </a:r>
            <a:r>
              <a:rPr lang="tr-TR" altLang="tr-TR" sz="2000" dirty="0">
                <a:latin typeface="ComicSansMS" charset="0"/>
                <a:cs typeface="Times New Roman" pitchFamily="18" charset="0"/>
              </a:rPr>
              <a:t>yinelenmesi, endişenin en büyük karakteristiğidir</a:t>
            </a:r>
            <a:r>
              <a:rPr lang="tr-TR" altLang="tr-TR" sz="2000" dirty="0" smtClean="0">
                <a:latin typeface="ComicSansMS" charset="0"/>
                <a:cs typeface="Times New Roman" pitchFamily="18" charset="0"/>
              </a:rPr>
              <a:t>.. Dış </a:t>
            </a:r>
            <a:r>
              <a:rPr lang="tr-TR" altLang="tr-TR" sz="2000" dirty="0">
                <a:latin typeface="ComicSansMS" charset="0"/>
                <a:cs typeface="Times New Roman" pitchFamily="18" charset="0"/>
              </a:rPr>
              <a:t>görünüş ve </a:t>
            </a:r>
            <a:r>
              <a:rPr lang="tr-TR" altLang="tr-TR" sz="2000" dirty="0" smtClean="0">
                <a:latin typeface="ComicSansMS" charset="0"/>
                <a:cs typeface="Times New Roman" pitchFamily="18" charset="0"/>
              </a:rPr>
              <a:t>arkadaşlar</a:t>
            </a:r>
            <a:r>
              <a:rPr lang="tr-TR" altLang="tr-TR" sz="2000" dirty="0" smtClean="0"/>
              <a:t> </a:t>
            </a:r>
            <a:r>
              <a:rPr lang="tr-TR" altLang="tr-TR" sz="2000" dirty="0">
                <a:latin typeface="ComicSansMS" charset="0"/>
                <a:cs typeface="Times New Roman" pitchFamily="18" charset="0"/>
              </a:rPr>
              <a:t>arasında popüler olmama, endişe yaratan diğer konulardır.</a:t>
            </a:r>
            <a:r>
              <a:rPr lang="tr-TR" altLang="tr-TR" sz="2000" dirty="0"/>
              <a:t>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0"/>
            <a:ext cx="3275856" cy="270563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41927"/>
            <a:ext cx="2952328" cy="413325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39597"/>
            <a:ext cx="5184576" cy="33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9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1520" y="404664"/>
            <a:ext cx="8564760" cy="180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altLang="tr-TR" sz="2000" b="1" dirty="0">
                <a:latin typeface="ComicSansMS-Bold" charset="0"/>
                <a:cs typeface="Times New Roman" pitchFamily="18" charset="0"/>
              </a:rPr>
              <a:t>Öfke: </a:t>
            </a:r>
            <a:r>
              <a:rPr lang="tr-TR" altLang="tr-TR" sz="2000" dirty="0">
                <a:latin typeface="ComicSansMS" charset="0"/>
                <a:cs typeface="Times New Roman" pitchFamily="18" charset="0"/>
              </a:rPr>
              <a:t>Ergenlik döneminde öfkeye neden olan uyarımlar genellikle</a:t>
            </a:r>
            <a:r>
              <a:rPr lang="tr-TR" altLang="tr-TR" sz="2000" dirty="0"/>
              <a:t> </a:t>
            </a:r>
            <a:r>
              <a:rPr lang="tr-TR" altLang="tr-TR" sz="2000" dirty="0">
                <a:latin typeface="ComicSansMS" charset="0"/>
                <a:cs typeface="Times New Roman" pitchFamily="18" charset="0"/>
              </a:rPr>
              <a:t>sosyal kaynaklıdır. </a:t>
            </a:r>
            <a:r>
              <a:rPr lang="tr-TR" altLang="tr-TR" sz="2000" dirty="0" smtClean="0">
                <a:solidFill>
                  <a:srgbClr val="00B0F0"/>
                </a:solidFill>
                <a:latin typeface="ComicSansMS" charset="0"/>
                <a:cs typeface="Times New Roman" pitchFamily="18" charset="0"/>
              </a:rPr>
              <a:t>Alay </a:t>
            </a:r>
            <a:r>
              <a:rPr lang="tr-TR" altLang="tr-TR" sz="2000" dirty="0">
                <a:solidFill>
                  <a:srgbClr val="00B0F0"/>
                </a:solidFill>
                <a:latin typeface="ComicSansMS" charset="0"/>
                <a:cs typeface="Times New Roman" pitchFamily="18" charset="0"/>
              </a:rPr>
              <a:t>edildiğinde</a:t>
            </a:r>
            <a:r>
              <a:rPr lang="tr-TR" altLang="tr-TR" sz="2000" dirty="0">
                <a:latin typeface="ComicSansMS" charset="0"/>
                <a:cs typeface="Times New Roman" pitchFamily="18" charset="0"/>
              </a:rPr>
              <a:t>, </a:t>
            </a:r>
            <a:r>
              <a:rPr lang="tr-TR" altLang="tr-TR" sz="2000" dirty="0">
                <a:solidFill>
                  <a:srgbClr val="00B050"/>
                </a:solidFill>
                <a:latin typeface="ComicSansMS" charset="0"/>
                <a:cs typeface="Times New Roman" pitchFamily="18" charset="0"/>
              </a:rPr>
              <a:t>gülünç düşürüldüğünde</a:t>
            </a:r>
            <a:r>
              <a:rPr lang="tr-TR" altLang="tr-TR" sz="2000" dirty="0">
                <a:solidFill>
                  <a:srgbClr val="00B050"/>
                </a:solidFill>
              </a:rPr>
              <a:t> </a:t>
            </a:r>
            <a:r>
              <a:rPr lang="tr-TR" altLang="tr-TR" sz="2000" dirty="0">
                <a:solidFill>
                  <a:srgbClr val="FF5050"/>
                </a:solidFill>
                <a:latin typeface="ComicSansMS" charset="0"/>
                <a:cs typeface="Times New Roman" pitchFamily="18" charset="0"/>
              </a:rPr>
              <a:t>Tenkit edildiğinde</a:t>
            </a:r>
            <a:r>
              <a:rPr lang="tr-TR" altLang="tr-TR" sz="2000" dirty="0">
                <a:latin typeface="ComicSansMS" charset="0"/>
                <a:cs typeface="Times New Roman" pitchFamily="18" charset="0"/>
              </a:rPr>
              <a:t>, </a:t>
            </a:r>
            <a:r>
              <a:rPr lang="tr-TR" altLang="tr-TR" sz="2000" dirty="0">
                <a:solidFill>
                  <a:srgbClr val="FFC000"/>
                </a:solidFill>
                <a:latin typeface="ComicSansMS" charset="0"/>
                <a:cs typeface="Times New Roman" pitchFamily="18" charset="0"/>
              </a:rPr>
              <a:t>azarlandığında</a:t>
            </a:r>
            <a:r>
              <a:rPr lang="tr-TR" altLang="tr-TR" sz="2000" dirty="0"/>
              <a:t> </a:t>
            </a:r>
            <a:r>
              <a:rPr lang="tr-TR" altLang="tr-TR" sz="2000" dirty="0">
                <a:solidFill>
                  <a:srgbClr val="7030A0"/>
                </a:solidFill>
                <a:latin typeface="ComicSansMS" charset="0"/>
                <a:cs typeface="Times New Roman" pitchFamily="18" charset="0"/>
              </a:rPr>
              <a:t>Haksız yere cezalandırıldığında</a:t>
            </a:r>
            <a:r>
              <a:rPr lang="tr-TR" altLang="tr-TR" sz="2000" dirty="0">
                <a:solidFill>
                  <a:srgbClr val="7030A0"/>
                </a:solidFill>
                <a:latin typeface="Wingdings-Regular"/>
                <a:cs typeface="Times New Roman" pitchFamily="18" charset="0"/>
              </a:rPr>
              <a:t>  </a:t>
            </a:r>
            <a:r>
              <a:rPr lang="tr-TR" altLang="tr-TR" sz="2000" dirty="0">
                <a:solidFill>
                  <a:srgbClr val="FF0066"/>
                </a:solidFill>
                <a:latin typeface="ComicSansMS" charset="0"/>
                <a:cs typeface="Times New Roman" pitchFamily="18" charset="0"/>
              </a:rPr>
              <a:t>İnsanlar ona hükmetmeye</a:t>
            </a:r>
            <a:r>
              <a:rPr lang="tr-TR" altLang="tr-TR" sz="2000" dirty="0">
                <a:solidFill>
                  <a:srgbClr val="FF0066"/>
                </a:solidFill>
              </a:rPr>
              <a:t> </a:t>
            </a:r>
            <a:r>
              <a:rPr lang="tr-TR" altLang="tr-TR" sz="2000" dirty="0">
                <a:solidFill>
                  <a:srgbClr val="FF0066"/>
                </a:solidFill>
                <a:latin typeface="ComicSansMS" charset="0"/>
                <a:cs typeface="Times New Roman" pitchFamily="18" charset="0"/>
              </a:rPr>
              <a:t>başladığında</a:t>
            </a:r>
            <a:r>
              <a:rPr lang="tr-TR" altLang="tr-TR" sz="2000" dirty="0"/>
              <a:t> </a:t>
            </a:r>
            <a:r>
              <a:rPr lang="tr-TR" altLang="tr-TR" sz="2000" dirty="0">
                <a:solidFill>
                  <a:srgbClr val="0066FF"/>
                </a:solidFill>
                <a:latin typeface="ComicSansMS" charset="0"/>
                <a:cs typeface="Times New Roman" pitchFamily="18" charset="0"/>
              </a:rPr>
              <a:t>İşleri ters gittiğinde</a:t>
            </a:r>
            <a:r>
              <a:rPr lang="tr-TR" altLang="tr-TR" sz="2000" dirty="0">
                <a:solidFill>
                  <a:srgbClr val="0066FF"/>
                </a:solidFill>
              </a:rPr>
              <a:t> </a:t>
            </a:r>
            <a:r>
              <a:rPr lang="tr-TR" altLang="tr-TR" sz="2000" dirty="0">
                <a:solidFill>
                  <a:srgbClr val="CDB41D"/>
                </a:solidFill>
              </a:rPr>
              <a:t>ö</a:t>
            </a:r>
            <a:r>
              <a:rPr lang="tr-TR" altLang="tr-TR" sz="2000" dirty="0">
                <a:solidFill>
                  <a:srgbClr val="CDB41D"/>
                </a:solidFill>
                <a:latin typeface="ComicSansMS" charset="0"/>
                <a:cs typeface="Times New Roman" pitchFamily="18" charset="0"/>
              </a:rPr>
              <a:t>zel eşyaları, kardeşleri ya da ana babası tarafından</a:t>
            </a:r>
            <a:r>
              <a:rPr lang="tr-TR" altLang="tr-TR" sz="2000" dirty="0">
                <a:solidFill>
                  <a:srgbClr val="CDB41D"/>
                </a:solidFill>
              </a:rPr>
              <a:t> </a:t>
            </a:r>
            <a:r>
              <a:rPr lang="tr-TR" altLang="tr-TR" sz="2000" dirty="0">
                <a:solidFill>
                  <a:srgbClr val="CDB41D"/>
                </a:solidFill>
                <a:latin typeface="ComicSansMS" charset="0"/>
                <a:cs typeface="Times New Roman" pitchFamily="18" charset="0"/>
              </a:rPr>
              <a:t>habersizce alındığında</a:t>
            </a:r>
            <a:r>
              <a:rPr lang="tr-TR" altLang="tr-TR" sz="2000" dirty="0">
                <a:solidFill>
                  <a:srgbClr val="008000"/>
                </a:solidFill>
                <a:latin typeface="ComicSansMS" charset="0"/>
                <a:cs typeface="Times New Roman" pitchFamily="18" charset="0"/>
              </a:rPr>
              <a:t> </a:t>
            </a:r>
            <a:r>
              <a:rPr lang="tr-TR" altLang="tr-TR" sz="2000" dirty="0">
                <a:latin typeface="ComicSansMS" charset="0"/>
                <a:cs typeface="Times New Roman" pitchFamily="18" charset="0"/>
              </a:rPr>
              <a:t>gençler öfkelenir.</a:t>
            </a:r>
            <a:r>
              <a:rPr lang="tr-TR" altLang="tr-TR" sz="2000" dirty="0"/>
              <a:t>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2524125" cy="430078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04865"/>
            <a:ext cx="1838325" cy="430078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08921"/>
            <a:ext cx="2838927" cy="34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4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Bu soruları siz de kendinize sordunuz mu?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7959" y="1555884"/>
            <a:ext cx="7715200" cy="74867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FF"/>
                </a:solidFill>
                <a:latin typeface="Arial Rounded MT Bold" pitchFamily="34" charset="0"/>
                <a:cs typeface="Times New Roman" pitchFamily="18" charset="0"/>
              </a:rPr>
              <a:t>Neden böyle sakarca davranıyorum?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4524786" cy="396163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22" y="4077072"/>
            <a:ext cx="3962128" cy="24428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291274"/>
            <a:ext cx="1728192" cy="178579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45" y="2501108"/>
            <a:ext cx="1913053" cy="15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29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476672"/>
            <a:ext cx="3810000" cy="56886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tr-TR" altLang="tr-TR" sz="2400" b="1" dirty="0">
                <a:latin typeface="ComicSansMS-Bold" charset="0"/>
                <a:cs typeface="Times New Roman" pitchFamily="18" charset="0"/>
              </a:rPr>
              <a:t>Sevgi: </a:t>
            </a:r>
            <a:r>
              <a:rPr lang="tr-TR" altLang="tr-TR" sz="2400" dirty="0">
                <a:latin typeface="ComicSansMS" charset="0"/>
                <a:cs typeface="Times New Roman" pitchFamily="18" charset="0"/>
              </a:rPr>
              <a:t>Ergenlikte sevgi, hoş ilişkiler kurabilen, kendini seven</a:t>
            </a:r>
            <a:r>
              <a:rPr lang="tr-TR" altLang="tr-TR" sz="2400" dirty="0"/>
              <a:t> </a:t>
            </a:r>
            <a:r>
              <a:rPr lang="tr-TR" altLang="tr-TR" sz="2400" dirty="0">
                <a:latin typeface="ComicSansMS" charset="0"/>
                <a:cs typeface="Times New Roman" pitchFamily="18" charset="0"/>
              </a:rPr>
              <a:t>ve güven veren kişilere yönelmiştir. Aile üyeleriyle olan bağı</a:t>
            </a:r>
            <a:r>
              <a:rPr lang="tr-TR" altLang="tr-TR" sz="2400" dirty="0"/>
              <a:t> </a:t>
            </a:r>
            <a:r>
              <a:rPr lang="tr-TR" altLang="tr-TR" sz="2400" dirty="0">
                <a:latin typeface="ComicSansMS" charset="0"/>
                <a:cs typeface="Times New Roman" pitchFamily="18" charset="0"/>
              </a:rPr>
              <a:t>azalmış ve arkadaşlarıyla olan bağı artmıştır. Ergenin sevdiği</a:t>
            </a:r>
            <a:r>
              <a:rPr lang="tr-TR" altLang="tr-TR" sz="2400" dirty="0"/>
              <a:t> </a:t>
            </a:r>
            <a:r>
              <a:rPr lang="tr-TR" altLang="tr-TR" sz="2400" dirty="0">
                <a:latin typeface="ComicSansMS" charset="0"/>
                <a:cs typeface="Times New Roman" pitchFamily="18" charset="0"/>
              </a:rPr>
              <a:t>kişi adedi azdır. Bu nedenle sevgisi çok kuvvetlidir. </a:t>
            </a:r>
            <a:r>
              <a:rPr lang="tr-TR" altLang="tr-TR" sz="2400" dirty="0">
                <a:solidFill>
                  <a:schemeClr val="bg1"/>
                </a:solidFill>
                <a:latin typeface="ComicSansMS" charset="0"/>
                <a:cs typeface="Times New Roman" pitchFamily="18" charset="0"/>
              </a:rPr>
              <a:t>Karşı</a:t>
            </a:r>
            <a:r>
              <a:rPr lang="tr-TR" altLang="tr-TR" sz="2400" dirty="0">
                <a:solidFill>
                  <a:schemeClr val="bg1"/>
                </a:solidFill>
              </a:rPr>
              <a:t> </a:t>
            </a:r>
            <a:r>
              <a:rPr lang="tr-TR" altLang="tr-TR" sz="2400" dirty="0">
                <a:solidFill>
                  <a:schemeClr val="bg1"/>
                </a:solidFill>
                <a:latin typeface="ComicSansMS" charset="0"/>
                <a:cs typeface="Times New Roman" pitchFamily="18" charset="0"/>
              </a:rPr>
              <a:t>cinse delicesine aşık olma, kısa süre sonra bu duyguyu</a:t>
            </a:r>
            <a:r>
              <a:rPr lang="tr-TR" altLang="tr-TR" sz="2400" dirty="0">
                <a:solidFill>
                  <a:schemeClr val="bg1"/>
                </a:solidFill>
              </a:rPr>
              <a:t> </a:t>
            </a:r>
            <a:r>
              <a:rPr lang="tr-TR" altLang="tr-TR" sz="2400" dirty="0">
                <a:solidFill>
                  <a:schemeClr val="bg1"/>
                </a:solidFill>
                <a:latin typeface="ComicSansMS" charset="0"/>
                <a:cs typeface="Times New Roman" pitchFamily="18" charset="0"/>
              </a:rPr>
              <a:t>yitirme sıkça görülen olaylardır.</a:t>
            </a:r>
            <a:r>
              <a:rPr lang="tr-TR" altLang="tr-TR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2773" name="Picture 5" descr="C:\Program Files\Common Files\Microsoft Shared\Clipart\cagcat50\SO02963_.WM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76400"/>
            <a:ext cx="3810000" cy="3205163"/>
          </a:xfrm>
        </p:spPr>
      </p:pic>
    </p:spTree>
    <p:extLst>
      <p:ext uri="{BB962C8B-B14F-4D97-AF65-F5344CB8AC3E}">
        <p14:creationId xmlns:p14="http://schemas.microsoft.com/office/powerpoint/2010/main" val="17060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685800"/>
            <a:ext cx="3810000" cy="526348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altLang="tr-TR" sz="2200" b="1" dirty="0">
                <a:latin typeface="ComicSansMS-Bold" charset="0"/>
                <a:cs typeface="Times New Roman" pitchFamily="18" charset="0"/>
              </a:rPr>
              <a:t>Sorumluluk: </a:t>
            </a:r>
            <a:r>
              <a:rPr lang="tr-TR" altLang="tr-TR" sz="2200" dirty="0">
                <a:latin typeface="ComicSansMS" charset="0"/>
                <a:cs typeface="Times New Roman" pitchFamily="18" charset="0"/>
              </a:rPr>
              <a:t>Bu kelimeyi çok fazla duymaktan belki de pek</a:t>
            </a:r>
            <a:r>
              <a:rPr lang="tr-TR" altLang="tr-TR" sz="2200" dirty="0"/>
              <a:t> </a:t>
            </a:r>
            <a:r>
              <a:rPr lang="tr-TR" altLang="tr-TR" sz="2200" dirty="0">
                <a:latin typeface="ComicSansMS" charset="0"/>
                <a:cs typeface="Times New Roman" pitchFamily="18" charset="0"/>
              </a:rPr>
              <a:t>hoşlanmadığınız bir kelime halini almıştır. Kişinin bütünüyle sorumluluk</a:t>
            </a:r>
            <a:r>
              <a:rPr lang="tr-TR" altLang="tr-TR" sz="2200" dirty="0"/>
              <a:t> </a:t>
            </a:r>
            <a:r>
              <a:rPr lang="tr-TR" altLang="tr-TR" sz="2200" dirty="0">
                <a:latin typeface="ComicSansMS" charset="0"/>
                <a:cs typeface="Times New Roman" pitchFamily="18" charset="0"/>
              </a:rPr>
              <a:t>duygusundan yoksun olabileceğini düşünmek zordur. Sorumluluk</a:t>
            </a:r>
            <a:r>
              <a:rPr lang="tr-TR" altLang="tr-TR" sz="2200" dirty="0"/>
              <a:t> </a:t>
            </a:r>
            <a:r>
              <a:rPr lang="tr-TR" altLang="tr-TR" sz="2200" dirty="0">
                <a:latin typeface="ComicSansMS" charset="0"/>
                <a:cs typeface="Times New Roman" pitchFamily="18" charset="0"/>
              </a:rPr>
              <a:t>duygusu veya belli boyutlar da gelişmesi, </a:t>
            </a:r>
            <a:r>
              <a:rPr lang="tr-TR" altLang="tr-TR" sz="2200" dirty="0" err="1">
                <a:latin typeface="ComicSansMS" charset="0"/>
                <a:cs typeface="Times New Roman" pitchFamily="18" charset="0"/>
              </a:rPr>
              <a:t>faklılaşması</a:t>
            </a:r>
            <a:r>
              <a:rPr lang="tr-TR" altLang="tr-TR" sz="2200" dirty="0">
                <a:latin typeface="ComicSansMS" charset="0"/>
                <a:cs typeface="Times New Roman" pitchFamily="18" charset="0"/>
              </a:rPr>
              <a:t> söz konusu</a:t>
            </a:r>
            <a:r>
              <a:rPr lang="tr-TR" altLang="tr-TR" sz="2200" dirty="0"/>
              <a:t> </a:t>
            </a:r>
            <a:r>
              <a:rPr lang="tr-TR" altLang="tr-TR" sz="2200" dirty="0">
                <a:latin typeface="ComicSansMS" charset="0"/>
                <a:cs typeface="Times New Roman" pitchFamily="18" charset="0"/>
              </a:rPr>
              <a:t>olabilen bir duygumuz olabilir ancak bu hiçbir şeye, hiç kimseye her</a:t>
            </a:r>
            <a:r>
              <a:rPr lang="tr-TR" altLang="tr-TR" sz="2200" dirty="0"/>
              <a:t> </a:t>
            </a:r>
            <a:r>
              <a:rPr lang="tr-TR" altLang="tr-TR" sz="2200" dirty="0">
                <a:latin typeface="ComicSansMS" charset="0"/>
                <a:cs typeface="Times New Roman" pitchFamily="18" charset="0"/>
              </a:rPr>
              <a:t>şeyden ve herkesten önemlisi </a:t>
            </a:r>
            <a:r>
              <a:rPr lang="tr-TR" altLang="tr-TR" sz="2200" b="1" dirty="0">
                <a:solidFill>
                  <a:srgbClr val="663300"/>
                </a:solidFill>
                <a:latin typeface="ComicSansMS" charset="0"/>
                <a:cs typeface="Times New Roman" pitchFamily="18" charset="0"/>
              </a:rPr>
              <a:t>kendimize sorumluluğumuzun </a:t>
            </a:r>
            <a:r>
              <a:rPr lang="tr-TR" altLang="tr-TR" sz="2200" dirty="0">
                <a:latin typeface="ComicSansMS" charset="0"/>
                <a:cs typeface="Times New Roman" pitchFamily="18" charset="0"/>
              </a:rPr>
              <a:t>olmadığı</a:t>
            </a:r>
            <a:r>
              <a:rPr lang="tr-TR" altLang="tr-TR" sz="2200" dirty="0"/>
              <a:t> </a:t>
            </a:r>
            <a:r>
              <a:rPr lang="tr-TR" altLang="tr-TR" sz="2200" dirty="0">
                <a:latin typeface="ComicSansMS" charset="0"/>
                <a:cs typeface="Times New Roman" pitchFamily="18" charset="0"/>
              </a:rPr>
              <a:t>anlamına gelmez.</a:t>
            </a:r>
            <a:r>
              <a:rPr lang="tr-TR" altLang="tr-TR" sz="2200" dirty="0"/>
              <a:t>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85800"/>
            <a:ext cx="3960440" cy="54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7030A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3810000" cy="5386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altLang="tr-TR" sz="2200" b="1" dirty="0">
                <a:solidFill>
                  <a:schemeClr val="bg1"/>
                </a:solidFill>
                <a:latin typeface="ComicSansMS-Bold" charset="0"/>
                <a:cs typeface="Times New Roman" pitchFamily="18" charset="0"/>
              </a:rPr>
              <a:t>Hüzün: </a:t>
            </a:r>
            <a:r>
              <a:rPr lang="tr-TR" altLang="tr-TR" sz="2200" dirty="0">
                <a:latin typeface="ComicSansMS" charset="0"/>
                <a:cs typeface="Times New Roman" pitchFamily="18" charset="0"/>
              </a:rPr>
              <a:t>“Sevinçli olduğunuzda gözlerinizi yüreğinizin derinliklerine</a:t>
            </a:r>
            <a:r>
              <a:rPr lang="tr-TR" altLang="tr-TR" sz="2200" dirty="0"/>
              <a:t> </a:t>
            </a:r>
            <a:r>
              <a:rPr lang="tr-TR" altLang="tr-TR" sz="2200" dirty="0">
                <a:latin typeface="ComicSansMS" charset="0"/>
                <a:cs typeface="Times New Roman" pitchFamily="18" charset="0"/>
              </a:rPr>
              <a:t>çevirirseniz, size sevinç veren şey uğruna bir zamanlar kederlenmiş</a:t>
            </a:r>
            <a:r>
              <a:rPr lang="tr-TR" altLang="tr-TR" sz="2200" dirty="0"/>
              <a:t> </a:t>
            </a:r>
            <a:r>
              <a:rPr lang="tr-TR" altLang="tr-TR" sz="2200" dirty="0">
                <a:latin typeface="ComicSansMS" charset="0"/>
                <a:cs typeface="Times New Roman" pitchFamily="18" charset="0"/>
              </a:rPr>
              <a:t>olduğunuzu görürsünüz. Kederli olduğunuz zamanlarda da yine</a:t>
            </a:r>
            <a:r>
              <a:rPr lang="tr-TR" altLang="tr-TR" sz="2200" dirty="0"/>
              <a:t> </a:t>
            </a:r>
            <a:r>
              <a:rPr lang="tr-TR" altLang="tr-TR" sz="2200" dirty="0">
                <a:latin typeface="ComicSansMS" charset="0"/>
                <a:cs typeface="Times New Roman" pitchFamily="18" charset="0"/>
              </a:rPr>
              <a:t>yüreğinizin derinliklerine bakın, o zaman gerçekte bir zamanlar sizi</a:t>
            </a:r>
            <a:r>
              <a:rPr lang="tr-TR" altLang="tr-TR" sz="2200" dirty="0"/>
              <a:t> </a:t>
            </a:r>
            <a:r>
              <a:rPr lang="tr-TR" altLang="tr-TR" sz="2200" dirty="0">
                <a:latin typeface="ComicSansMS" charset="0"/>
                <a:cs typeface="Times New Roman" pitchFamily="18" charset="0"/>
              </a:rPr>
              <a:t>mutlu kılmış olan şeye ağlamakta olduğunuzu görürsünüz” Halil </a:t>
            </a:r>
            <a:r>
              <a:rPr lang="tr-TR" altLang="tr-TR" sz="2200" dirty="0" err="1">
                <a:latin typeface="ComicSansMS" charset="0"/>
                <a:cs typeface="Times New Roman" pitchFamily="18" charset="0"/>
              </a:rPr>
              <a:t>Cibran</a:t>
            </a:r>
            <a:r>
              <a:rPr lang="tr-TR" altLang="tr-TR" sz="2200" dirty="0"/>
              <a:t> </a:t>
            </a:r>
            <a:r>
              <a:rPr lang="tr-TR" altLang="tr-TR" sz="2200" dirty="0">
                <a:latin typeface="ComicSansMS" charset="0"/>
                <a:cs typeface="Times New Roman" pitchFamily="18" charset="0"/>
              </a:rPr>
              <a:t>böyle ifade ediyor.</a:t>
            </a:r>
            <a:r>
              <a:rPr lang="tr-TR" altLang="tr-TR" sz="2400" dirty="0"/>
              <a:t> </a:t>
            </a:r>
          </a:p>
        </p:txBody>
      </p:sp>
      <p:pic>
        <p:nvPicPr>
          <p:cNvPr id="34821" name="Picture 5" descr="C:\Program Files\Common Files\Microsoft Shared\Clipart\cagcat50\EN00349_.wm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5257" y="332656"/>
            <a:ext cx="3810000" cy="2152650"/>
          </a:xfr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55585"/>
            <a:ext cx="4188915" cy="384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4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7772400" cy="2194520"/>
          </a:xfrm>
        </p:spPr>
        <p:txBody>
          <a:bodyPr>
            <a:normAutofit fontScale="90000"/>
          </a:bodyPr>
          <a:lstStyle/>
          <a:p>
            <a:r>
              <a:rPr lang="tr-TR" altLang="tr-TR" dirty="0">
                <a:solidFill>
                  <a:srgbClr val="C00000"/>
                </a:solidFill>
                <a:latin typeface="ComicSansMS" charset="0"/>
                <a:cs typeface="Times New Roman" pitchFamily="18" charset="0"/>
              </a:rPr>
              <a:t>Duygusal olarak bekli de en çok etkilendiğiniz konulardan biri de</a:t>
            </a:r>
            <a:r>
              <a:rPr lang="tr-TR" altLang="tr-TR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tr-TR" altLang="tr-TR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tr-TR" altLang="tr-TR" dirty="0">
                <a:solidFill>
                  <a:srgbClr val="C00000"/>
                </a:solidFill>
                <a:latin typeface="ComicSansMS" charset="0"/>
                <a:cs typeface="Times New Roman" pitchFamily="18" charset="0"/>
              </a:rPr>
              <a:t>arkadaşlarınıza “ </a:t>
            </a:r>
            <a:r>
              <a:rPr lang="tr-TR" altLang="tr-TR" b="1" u="sng" dirty="0">
                <a:solidFill>
                  <a:srgbClr val="C00000"/>
                </a:solidFill>
                <a:latin typeface="ComicSansMS" charset="0"/>
                <a:cs typeface="Times New Roman" pitchFamily="18" charset="0"/>
              </a:rPr>
              <a:t>Hayır</a:t>
            </a:r>
            <a:r>
              <a:rPr lang="tr-TR" altLang="tr-TR" dirty="0">
                <a:solidFill>
                  <a:srgbClr val="C00000"/>
                </a:solidFill>
                <a:latin typeface="ComicSansMS" charset="0"/>
                <a:cs typeface="Times New Roman" pitchFamily="18" charset="0"/>
              </a:rPr>
              <a:t>” diyememek olabilir.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" y="23687"/>
            <a:ext cx="927547" cy="92754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03495"/>
            <a:ext cx="3241799" cy="373815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9" y="2942522"/>
            <a:ext cx="4680520" cy="32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1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46706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altLang="tr-TR" sz="24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Eğer arkadaşınıza “Hayır” dediğinizde sizden uzaklaşıyorsa</a:t>
            </a:r>
            <a:r>
              <a:rPr lang="tr-TR" altLang="tr-TR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altLang="tr-TR" sz="24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gerçekten arkadaşınız mı</a:t>
            </a:r>
            <a:r>
              <a:rPr lang="tr-TR" altLang="tr-TR" sz="24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?</a:t>
            </a:r>
          </a:p>
          <a:p>
            <a:pPr>
              <a:lnSpc>
                <a:spcPct val="90000"/>
              </a:lnSpc>
            </a:pPr>
            <a:endParaRPr lang="tr-TR" altLang="tr-TR" sz="2400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tr-TR" altLang="tr-TR" sz="2400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4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Yaptıklarının yanlış olduğunu düşündüğünüz birine “Hayır”</a:t>
            </a:r>
            <a:r>
              <a:rPr lang="tr-TR" altLang="tr-TR" sz="24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altLang="tr-TR" sz="24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diyerek ona ne yaptığını düşünme şansı veriyor olabilirsiniz</a:t>
            </a:r>
            <a:r>
              <a:rPr lang="tr-TR" altLang="tr-TR" sz="2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tr-TR" altLang="tr-TR" sz="2400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tr-TR" altLang="tr-TR" sz="2400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4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Eğer </a:t>
            </a:r>
            <a:r>
              <a:rPr lang="tr-TR" altLang="tr-TR" sz="24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biri size sürekli “ Evet” diyorsa düşünün. Size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tr-TR" sz="2400" dirty="0">
                <a:solidFill>
                  <a:srgbClr val="FF0000"/>
                </a:solidFill>
                <a:latin typeface="Comic Sans MS" pitchFamily="66" charset="0"/>
              </a:rPr>
              <a:t>     </a:t>
            </a:r>
            <a:r>
              <a:rPr lang="tr-TR" altLang="tr-TR" sz="24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içtenlikle “Hayır” diyemeyen birinin “</a:t>
            </a:r>
            <a:r>
              <a:rPr lang="tr-TR" altLang="tr-TR" sz="2400" dirty="0" err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Evet”leri</a:t>
            </a:r>
            <a:r>
              <a:rPr lang="tr-TR" altLang="tr-TR" sz="24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de içten değildir</a:t>
            </a:r>
            <a:endParaRPr lang="tr-TR" altLang="tr-TR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tr-TR" altLang="tr-TR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tr-TR" altLang="tr-TR" sz="2200" dirty="0"/>
          </a:p>
        </p:txBody>
      </p:sp>
    </p:spTree>
    <p:extLst>
      <p:ext uri="{BB962C8B-B14F-4D97-AF65-F5344CB8AC3E}">
        <p14:creationId xmlns:p14="http://schemas.microsoft.com/office/powerpoint/2010/main" val="35947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4114800"/>
          </a:xfrm>
        </p:spPr>
        <p:txBody>
          <a:bodyPr/>
          <a:lstStyle/>
          <a:p>
            <a:r>
              <a:rPr lang="tr-TR" altLang="tr-TR" sz="2600" b="1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İletişiminizi kontrol edebilirsiniz.</a:t>
            </a:r>
          </a:p>
          <a:p>
            <a:r>
              <a:rPr lang="tr-TR" altLang="tr-TR" sz="2600" b="1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Yaşamımda nelere gerçekten “Evet” diyorum.</a:t>
            </a:r>
          </a:p>
          <a:p>
            <a:r>
              <a:rPr lang="tr-TR" altLang="tr-TR" sz="2600" b="1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Yaşamımda nelere gerçekten “Hayır” diyorum</a:t>
            </a:r>
          </a:p>
          <a:p>
            <a:r>
              <a:rPr lang="tr-TR" altLang="tr-TR" sz="2600" b="1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Verdiğim karalarda </a:t>
            </a:r>
            <a:r>
              <a:rPr lang="tr-TR" altLang="tr-TR" sz="2600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kendimi</a:t>
            </a:r>
            <a:r>
              <a:rPr lang="tr-TR" altLang="tr-TR" sz="2600" b="1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 ne kadar düşünüyorum</a:t>
            </a:r>
            <a:r>
              <a:rPr lang="tr-TR" altLang="tr-TR" sz="2600" b="1" dirty="0">
                <a:solidFill>
                  <a:srgbClr val="008000"/>
                </a:solidFill>
                <a:latin typeface="Comic Sans MS" pitchFamily="66" charset="0"/>
              </a:rPr>
              <a:t>.</a:t>
            </a:r>
          </a:p>
          <a:p>
            <a:pPr>
              <a:buFontTx/>
              <a:buNone/>
            </a:pPr>
            <a:endParaRPr lang="tr-TR" altLang="tr-TR" b="1" dirty="0">
              <a:solidFill>
                <a:srgbClr val="008000"/>
              </a:solidFill>
            </a:endParaRPr>
          </a:p>
        </p:txBody>
      </p:sp>
      <p:pic>
        <p:nvPicPr>
          <p:cNvPr id="37892" name="Picture 4" descr="C:\Documents and Settings\serapozengi\Application Data\Microsoft\Media Catalog\redribb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1905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3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95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r-TR" altLang="tr-TR" sz="4000" b="1">
                <a:solidFill>
                  <a:srgbClr val="808000"/>
                </a:solidFill>
                <a:latin typeface="Comic Sans MS" pitchFamily="66" charset="0"/>
                <a:cs typeface="Times New Roman" pitchFamily="18" charset="0"/>
              </a:rPr>
              <a:t>ERGENLİĞİN TUTUM VE DAVRANIŞLAR ÜZERİNDEKİ</a:t>
            </a:r>
            <a:r>
              <a:rPr lang="tr-TR" altLang="tr-TR" sz="4000" b="1">
                <a:solidFill>
                  <a:srgbClr val="808000"/>
                </a:solidFill>
                <a:latin typeface="Comic Sans MS" pitchFamily="66" charset="0"/>
              </a:rPr>
              <a:t> ETKİSİ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2" y="2852936"/>
            <a:ext cx="56673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6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3350525"/>
            <a:ext cx="5616624" cy="576064"/>
          </a:xfrm>
        </p:spPr>
        <p:txBody>
          <a:bodyPr>
            <a:normAutofit fontScale="90000"/>
          </a:bodyPr>
          <a:lstStyle/>
          <a:p>
            <a:r>
              <a:rPr lang="tr-TR" altLang="tr-TR" b="1" dirty="0">
                <a:solidFill>
                  <a:srgbClr val="CC3300"/>
                </a:solidFill>
                <a:latin typeface="ComicSansMS-Bold" charset="0"/>
                <a:cs typeface="Times New Roman" pitchFamily="18" charset="0"/>
              </a:rPr>
              <a:t>Yalnızlık İsteği</a:t>
            </a:r>
            <a:r>
              <a:rPr lang="tr-TR" altLang="tr-TR" dirty="0">
                <a:solidFill>
                  <a:srgbClr val="CC3300"/>
                </a:solidFill>
                <a:latin typeface="ComicSansMS" charset="0"/>
                <a:cs typeface="Times New Roman" pitchFamily="18" charset="0"/>
              </a:rPr>
              <a:t>:</a:t>
            </a:r>
            <a:r>
              <a:rPr lang="tr-TR" altLang="tr-TR" dirty="0">
                <a:latin typeface="ComicSansMS" charset="0"/>
                <a:cs typeface="Times New Roman" pitchFamily="18" charset="0"/>
              </a:rPr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3926589"/>
            <a:ext cx="6544816" cy="274277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tr-TR" altLang="tr-TR" sz="2400" dirty="0">
                <a:solidFill>
                  <a:srgbClr val="996633"/>
                </a:solidFill>
                <a:latin typeface="ComicSansMS" charset="0"/>
                <a:cs typeface="Times New Roman" pitchFamily="18" charset="0"/>
              </a:rPr>
              <a:t> </a:t>
            </a:r>
            <a:r>
              <a:rPr lang="tr-TR" altLang="tr-TR" sz="2400" b="1" dirty="0">
                <a:solidFill>
                  <a:srgbClr val="996633"/>
                </a:solidFill>
                <a:latin typeface="ComicSansMS" charset="0"/>
                <a:cs typeface="Times New Roman" pitchFamily="18" charset="0"/>
              </a:rPr>
              <a:t>Bu dönemde genç küsme ve ani </a:t>
            </a:r>
            <a:r>
              <a:rPr lang="tr-TR" altLang="tr-TR" sz="2400" b="1" dirty="0" smtClean="0">
                <a:solidFill>
                  <a:srgbClr val="996633"/>
                </a:solidFill>
                <a:latin typeface="ComicSansMS" charset="0"/>
                <a:cs typeface="Times New Roman" pitchFamily="18" charset="0"/>
              </a:rPr>
              <a:t>kırgınlıklar nedeniyle</a:t>
            </a:r>
            <a:r>
              <a:rPr lang="tr-TR" altLang="tr-TR" sz="2400" b="1" dirty="0">
                <a:solidFill>
                  <a:srgbClr val="996633"/>
                </a:solidFill>
              </a:rPr>
              <a:t>, </a:t>
            </a:r>
            <a:r>
              <a:rPr lang="tr-TR" altLang="tr-TR" sz="2400" b="1" dirty="0">
                <a:solidFill>
                  <a:srgbClr val="996633"/>
                </a:solidFill>
                <a:latin typeface="ComicSansMS" charset="0"/>
                <a:cs typeface="Times New Roman" pitchFamily="18" charset="0"/>
              </a:rPr>
              <a:t>arkadaşlarından ayrılma isteği duyabilir.</a:t>
            </a:r>
            <a:r>
              <a:rPr lang="tr-TR" altLang="tr-TR" sz="2400" b="1" dirty="0">
                <a:solidFill>
                  <a:srgbClr val="996633"/>
                </a:solidFill>
              </a:rPr>
              <a:t> </a:t>
            </a:r>
            <a:r>
              <a:rPr lang="tr-TR" altLang="tr-TR" sz="2400" b="1" dirty="0" smtClean="0">
                <a:solidFill>
                  <a:srgbClr val="996633"/>
                </a:solidFill>
              </a:rPr>
              <a:t> </a:t>
            </a:r>
            <a:r>
              <a:rPr lang="tr-TR" altLang="tr-TR" sz="2400" b="1" dirty="0" smtClean="0">
                <a:solidFill>
                  <a:srgbClr val="996633"/>
                </a:solidFill>
                <a:latin typeface="ComicSansMS" charset="0"/>
                <a:cs typeface="Times New Roman" pitchFamily="18" charset="0"/>
              </a:rPr>
              <a:t>Evdeki </a:t>
            </a:r>
            <a:r>
              <a:rPr lang="tr-TR" altLang="tr-TR" sz="2400" b="1" dirty="0">
                <a:solidFill>
                  <a:srgbClr val="996633"/>
                </a:solidFill>
                <a:latin typeface="ComicSansMS" charset="0"/>
                <a:cs typeface="Times New Roman" pitchFamily="18" charset="0"/>
              </a:rPr>
              <a:t>işlere karşı isteksiz davranır.</a:t>
            </a:r>
            <a:endParaRPr lang="tr-TR" altLang="tr-TR" sz="2400" b="1" dirty="0">
              <a:solidFill>
                <a:srgbClr val="996633"/>
              </a:solidFill>
              <a:cs typeface="Times New Roman" pitchFamily="18" charset="0"/>
            </a:endParaRPr>
          </a:p>
          <a:p>
            <a:pPr algn="l"/>
            <a:r>
              <a:rPr lang="tr-TR" altLang="tr-TR" sz="2400" b="1" dirty="0">
                <a:solidFill>
                  <a:srgbClr val="0070C0"/>
                </a:solidFill>
                <a:latin typeface="ComicSansMS" charset="0"/>
                <a:cs typeface="Times New Roman" pitchFamily="18" charset="0"/>
              </a:rPr>
              <a:t>Odasına kapanır kimseyi görmek istemez</a:t>
            </a:r>
            <a:r>
              <a:rPr lang="tr-TR" altLang="tr-TR" sz="2400" b="1" dirty="0">
                <a:solidFill>
                  <a:srgbClr val="996633"/>
                </a:solidFill>
                <a:latin typeface="ComicSansMS" charset="0"/>
                <a:cs typeface="Times New Roman" pitchFamily="18" charset="0"/>
              </a:rPr>
              <a:t>.</a:t>
            </a:r>
            <a:endParaRPr lang="tr-TR" altLang="tr-TR" sz="2400" b="1" dirty="0">
              <a:solidFill>
                <a:srgbClr val="996633"/>
              </a:solidFill>
              <a:cs typeface="Times New Roman" pitchFamily="18" charset="0"/>
            </a:endParaRPr>
          </a:p>
          <a:p>
            <a:pPr algn="l"/>
            <a:r>
              <a:rPr lang="tr-TR" altLang="tr-TR" sz="2400" b="1" dirty="0">
                <a:solidFill>
                  <a:srgbClr val="996633"/>
                </a:solidFill>
                <a:latin typeface="ComicSansMS" charset="0"/>
                <a:cs typeface="Times New Roman" pitchFamily="18" charset="0"/>
              </a:rPr>
              <a:t>Duygu ve düşünceleriyle baş başa kalmak ister.</a:t>
            </a:r>
            <a:endParaRPr lang="tr-TR" altLang="tr-TR" sz="2400" b="1" dirty="0">
              <a:solidFill>
                <a:srgbClr val="996633"/>
              </a:solidFill>
              <a:cs typeface="Times New Roman" pitchFamily="18" charset="0"/>
            </a:endParaRPr>
          </a:p>
          <a:p>
            <a:pPr algn="l"/>
            <a:r>
              <a:rPr lang="tr-TR" altLang="tr-TR" sz="2400" b="1" dirty="0">
                <a:solidFill>
                  <a:srgbClr val="996633"/>
                </a:solidFill>
                <a:latin typeface="ComicSansMS" charset="0"/>
                <a:cs typeface="Times New Roman" pitchFamily="18" charset="0"/>
              </a:rPr>
              <a:t>Bazı gençler, büyüyen ve değişen </a:t>
            </a:r>
            <a:r>
              <a:rPr lang="tr-TR" altLang="tr-TR" sz="2400" b="1" dirty="0" smtClean="0">
                <a:solidFill>
                  <a:srgbClr val="996633"/>
                </a:solidFill>
                <a:latin typeface="ComicSansMS" charset="0"/>
                <a:cs typeface="Times New Roman" pitchFamily="18" charset="0"/>
              </a:rPr>
              <a:t>bedeniyle kendini </a:t>
            </a:r>
            <a:r>
              <a:rPr lang="tr-TR" altLang="tr-TR" sz="2400" b="1" dirty="0">
                <a:solidFill>
                  <a:srgbClr val="996633"/>
                </a:solidFill>
                <a:latin typeface="ComicSansMS" charset="0"/>
                <a:cs typeface="Times New Roman" pitchFamily="18" charset="0"/>
              </a:rPr>
              <a:t>kabul edemediği, beğenmediği bu nedenle</a:t>
            </a:r>
            <a:r>
              <a:rPr lang="tr-TR" altLang="tr-TR" sz="2400" b="1" dirty="0">
                <a:solidFill>
                  <a:srgbClr val="996633"/>
                </a:solidFill>
              </a:rPr>
              <a:t> </a:t>
            </a:r>
            <a:r>
              <a:rPr lang="tr-TR" altLang="tr-TR" sz="2400" b="1" dirty="0">
                <a:solidFill>
                  <a:srgbClr val="996633"/>
                </a:solidFill>
                <a:latin typeface="ComicSansMS" charset="0"/>
                <a:cs typeface="Times New Roman" pitchFamily="18" charset="0"/>
              </a:rPr>
              <a:t>üzüldüğü için de yalnızlığı seçerler.</a:t>
            </a:r>
            <a:r>
              <a:rPr lang="tr-TR" altLang="tr-TR" b="1" dirty="0"/>
              <a:t>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1188"/>
            <a:ext cx="7344816" cy="291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7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40000"/>
            <a:lumOff val="60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tr-TR" altLang="tr-TR" b="1">
                <a:solidFill>
                  <a:srgbClr val="663300"/>
                </a:solidFill>
                <a:latin typeface="ComicSansMS-Bold" charset="0"/>
                <a:cs typeface="Times New Roman" pitchFamily="18" charset="0"/>
              </a:rPr>
              <a:t>Çalışma İsteksizliği</a:t>
            </a:r>
            <a:r>
              <a:rPr lang="tr-TR" altLang="tr-TR"/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2209800"/>
            <a:ext cx="7272808" cy="3451448"/>
          </a:xfrm>
        </p:spPr>
        <p:txBody>
          <a:bodyPr>
            <a:normAutofit/>
          </a:bodyPr>
          <a:lstStyle/>
          <a:p>
            <a:pPr algn="l"/>
            <a:r>
              <a:rPr lang="tr-TR" altLang="tr-TR" sz="2400" b="1" dirty="0">
                <a:solidFill>
                  <a:srgbClr val="CC3300"/>
                </a:solidFill>
                <a:latin typeface="ComicSansMS" charset="0"/>
                <a:cs typeface="Times New Roman" pitchFamily="18" charset="0"/>
              </a:rPr>
              <a:t>Bu dönemde genç okuluna ve derslerine</a:t>
            </a:r>
            <a:r>
              <a:rPr lang="tr-TR" altLang="tr-TR" sz="2400" b="1" dirty="0">
                <a:solidFill>
                  <a:srgbClr val="CC3300"/>
                </a:solidFill>
              </a:rPr>
              <a:t> </a:t>
            </a:r>
            <a:r>
              <a:rPr lang="tr-TR" altLang="tr-TR" sz="2400" b="1" dirty="0">
                <a:solidFill>
                  <a:srgbClr val="CC3300"/>
                </a:solidFill>
                <a:latin typeface="ComicSansMS" charset="0"/>
                <a:cs typeface="Times New Roman" pitchFamily="18" charset="0"/>
              </a:rPr>
              <a:t>karşı isteksiz davranır. Notlarında düşme </a:t>
            </a:r>
            <a:r>
              <a:rPr lang="tr-TR" altLang="tr-TR" sz="2400" b="1" dirty="0">
                <a:solidFill>
                  <a:schemeClr val="accent5">
                    <a:lumMod val="75000"/>
                  </a:schemeClr>
                </a:solidFill>
                <a:latin typeface="ComicSansMS" charset="0"/>
                <a:cs typeface="Times New Roman" pitchFamily="18" charset="0"/>
              </a:rPr>
              <a:t>olur</a:t>
            </a:r>
            <a:r>
              <a:rPr lang="tr-TR" altLang="tr-TR" sz="2400" b="1" dirty="0" smtClean="0">
                <a:solidFill>
                  <a:schemeClr val="accent5">
                    <a:lumMod val="75000"/>
                  </a:schemeClr>
                </a:solidFill>
                <a:latin typeface="ComicSansMS" charset="0"/>
                <a:cs typeface="Times New Roman" pitchFamily="18" charset="0"/>
              </a:rPr>
              <a:t>. Bunun </a:t>
            </a:r>
            <a:r>
              <a:rPr lang="tr-TR" altLang="tr-TR" sz="2400" b="1" dirty="0">
                <a:solidFill>
                  <a:schemeClr val="accent5">
                    <a:lumMod val="75000"/>
                  </a:schemeClr>
                </a:solidFill>
                <a:latin typeface="ComicSansMS" charset="0"/>
                <a:cs typeface="Times New Roman" pitchFamily="18" charset="0"/>
              </a:rPr>
              <a:t>sebebi</a:t>
            </a:r>
            <a:r>
              <a:rPr lang="tr-TR" altLang="tr-TR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altLang="tr-TR" sz="2400" b="1" dirty="0">
                <a:solidFill>
                  <a:schemeClr val="accent5">
                    <a:lumMod val="75000"/>
                  </a:schemeClr>
                </a:solidFill>
                <a:latin typeface="ComicSansMS" charset="0"/>
                <a:cs typeface="Times New Roman" pitchFamily="18" charset="0"/>
              </a:rPr>
              <a:t>kendilerine eterince güven duymadıkları için başarılı</a:t>
            </a:r>
            <a:r>
              <a:rPr lang="tr-TR" altLang="tr-TR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altLang="tr-TR" sz="2400" b="1" dirty="0">
                <a:solidFill>
                  <a:schemeClr val="accent5">
                    <a:lumMod val="75000"/>
                  </a:schemeClr>
                </a:solidFill>
                <a:latin typeface="ComicSansMS" charset="0"/>
                <a:cs typeface="Times New Roman" pitchFamily="18" charset="0"/>
              </a:rPr>
              <a:t>olabileceklerine inanmazlar ve gereği gibi ders çalışmazlar. </a:t>
            </a:r>
            <a:r>
              <a:rPr lang="tr-TR" altLang="tr-TR" sz="2400" b="1" dirty="0">
                <a:solidFill>
                  <a:srgbClr val="CC3300"/>
                </a:solidFill>
                <a:latin typeface="ComicSansMS" charset="0"/>
                <a:cs typeface="Times New Roman" pitchFamily="18" charset="0"/>
              </a:rPr>
              <a:t>Genel</a:t>
            </a:r>
            <a:r>
              <a:rPr lang="tr-TR" altLang="tr-TR" sz="2400" b="1" dirty="0">
                <a:solidFill>
                  <a:srgbClr val="CC3300"/>
                </a:solidFill>
              </a:rPr>
              <a:t> </a:t>
            </a:r>
            <a:r>
              <a:rPr lang="tr-TR" altLang="tr-TR" sz="2400" b="1" dirty="0">
                <a:solidFill>
                  <a:srgbClr val="CC3300"/>
                </a:solidFill>
                <a:latin typeface="ComicSansMS" charset="0"/>
                <a:cs typeface="Times New Roman" pitchFamily="18" charset="0"/>
              </a:rPr>
              <a:t>olarak bu yaşlardaki gençlerin ilgisini ders çalışmaktan çok başka</a:t>
            </a:r>
            <a:r>
              <a:rPr lang="tr-TR" altLang="tr-TR" sz="2400" b="1" dirty="0">
                <a:solidFill>
                  <a:srgbClr val="CC3300"/>
                </a:solidFill>
              </a:rPr>
              <a:t> </a:t>
            </a:r>
            <a:r>
              <a:rPr lang="tr-TR" altLang="tr-TR" sz="2400" b="1" dirty="0">
                <a:solidFill>
                  <a:srgbClr val="CC3300"/>
                </a:solidFill>
                <a:latin typeface="ComicSansMS" charset="0"/>
                <a:cs typeface="Times New Roman" pitchFamily="18" charset="0"/>
              </a:rPr>
              <a:t>şeyler çektiğinden de ders çalışmaya karşı isteksiz olurlar.</a:t>
            </a:r>
            <a:r>
              <a:rPr lang="tr-TR" altLang="tr-TR" sz="2400" b="1" dirty="0">
                <a:solidFill>
                  <a:srgbClr val="CC3300"/>
                </a:solidFill>
              </a:rPr>
              <a:t> </a:t>
            </a:r>
          </a:p>
        </p:txBody>
      </p:sp>
      <p:pic>
        <p:nvPicPr>
          <p:cNvPr id="40964" name="Picture 4" descr="C:\Documents and Settings\serapozengi\Application Data\Microsoft\Media Catalog\movb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295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54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7896" y="800100"/>
            <a:ext cx="7772400" cy="1143000"/>
          </a:xfrm>
        </p:spPr>
        <p:txBody>
          <a:bodyPr/>
          <a:lstStyle/>
          <a:p>
            <a:r>
              <a:rPr lang="tr-TR" altLang="tr-TR" b="1" dirty="0">
                <a:latin typeface="ComicSansMS-Bold" charset="0"/>
                <a:cs typeface="Times New Roman" pitchFamily="18" charset="0"/>
              </a:rPr>
              <a:t>Disipline Karşı Direniş: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772816"/>
            <a:ext cx="6652592" cy="271040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tr-TR" altLang="tr-TR" sz="2400" b="1" dirty="0">
                <a:solidFill>
                  <a:srgbClr val="FF0000"/>
                </a:solidFill>
                <a:latin typeface="ComicSansMS" charset="0"/>
                <a:cs typeface="Times New Roman" pitchFamily="18" charset="0"/>
              </a:rPr>
              <a:t>Yetişkinlerle olan çatışma 13</a:t>
            </a:r>
            <a:r>
              <a:rPr lang="tr-TR" altLang="tr-TR" sz="2400" b="1" dirty="0">
                <a:solidFill>
                  <a:srgbClr val="FF0000"/>
                </a:solidFill>
              </a:rPr>
              <a:t> </a:t>
            </a:r>
            <a:r>
              <a:rPr lang="tr-TR" altLang="tr-TR" sz="2400" b="1" dirty="0">
                <a:solidFill>
                  <a:srgbClr val="FF0000"/>
                </a:solidFill>
                <a:latin typeface="ComicSansMS" charset="0"/>
                <a:cs typeface="Times New Roman" pitchFamily="18" charset="0"/>
              </a:rPr>
              <a:t>yaşlarında en üst noktaya gelmektedir. Yasakları saçma, kendine</a:t>
            </a:r>
            <a:r>
              <a:rPr lang="tr-TR" altLang="tr-TR" sz="2400" b="1" dirty="0">
                <a:solidFill>
                  <a:srgbClr val="FF0000"/>
                </a:solidFill>
              </a:rPr>
              <a:t> </a:t>
            </a:r>
            <a:r>
              <a:rPr lang="tr-TR" altLang="tr-TR" sz="2400" b="1" dirty="0">
                <a:solidFill>
                  <a:srgbClr val="FF0000"/>
                </a:solidFill>
                <a:latin typeface="ComicSansMS" charset="0"/>
                <a:cs typeface="Times New Roman" pitchFamily="18" charset="0"/>
              </a:rPr>
              <a:t>tanınan hakları yetersiz bulur. Uyarıldığında ‘</a:t>
            </a:r>
            <a:r>
              <a:rPr lang="tr-TR" altLang="tr-TR" sz="2400" b="1" dirty="0">
                <a:solidFill>
                  <a:srgbClr val="0070C0"/>
                </a:solidFill>
                <a:latin typeface="ComicSansMS" charset="0"/>
                <a:cs typeface="Times New Roman" pitchFamily="18" charset="0"/>
              </a:rPr>
              <a:t>bana karışamazsınız ben</a:t>
            </a:r>
            <a:r>
              <a:rPr lang="tr-TR" altLang="tr-TR" sz="2400" b="1" dirty="0">
                <a:solidFill>
                  <a:srgbClr val="0070C0"/>
                </a:solidFill>
              </a:rPr>
              <a:t> </a:t>
            </a:r>
            <a:r>
              <a:rPr lang="tr-TR" altLang="tr-TR" sz="2400" b="1" dirty="0">
                <a:solidFill>
                  <a:srgbClr val="0070C0"/>
                </a:solidFill>
                <a:latin typeface="ComicSansMS" charset="0"/>
                <a:cs typeface="Times New Roman" pitchFamily="18" charset="0"/>
              </a:rPr>
              <a:t>çocuk değilim</a:t>
            </a:r>
            <a:r>
              <a:rPr lang="tr-TR" altLang="tr-TR" sz="2400" b="1" dirty="0">
                <a:solidFill>
                  <a:srgbClr val="FF0000"/>
                </a:solidFill>
                <a:latin typeface="ComicSansMS" charset="0"/>
                <a:cs typeface="Times New Roman" pitchFamily="18" charset="0"/>
              </a:rPr>
              <a:t>’ diyerek birden tepki gösterir. Ailedeki baskıdan</a:t>
            </a:r>
            <a:r>
              <a:rPr lang="tr-TR" altLang="tr-TR" sz="2400" b="1" dirty="0">
                <a:solidFill>
                  <a:srgbClr val="FF0000"/>
                </a:solidFill>
              </a:rPr>
              <a:t> </a:t>
            </a:r>
            <a:r>
              <a:rPr lang="tr-TR" altLang="tr-TR" sz="2400" b="1" dirty="0">
                <a:solidFill>
                  <a:srgbClr val="FF0000"/>
                </a:solidFill>
                <a:latin typeface="ComicSansMS" charset="0"/>
                <a:cs typeface="Times New Roman" pitchFamily="18" charset="0"/>
              </a:rPr>
              <a:t>çekinerek karşı gelemediği zaman küskün ve somurtkan bir tutuma</a:t>
            </a:r>
            <a:r>
              <a:rPr lang="tr-TR" altLang="tr-TR" sz="2400" b="1" dirty="0">
                <a:solidFill>
                  <a:srgbClr val="FF0000"/>
                </a:solidFill>
              </a:rPr>
              <a:t> </a:t>
            </a:r>
            <a:r>
              <a:rPr lang="tr-TR" altLang="tr-TR" sz="2400" b="1" dirty="0">
                <a:solidFill>
                  <a:srgbClr val="FF0000"/>
                </a:solidFill>
                <a:latin typeface="ComicSansMS" charset="0"/>
                <a:cs typeface="Times New Roman" pitchFamily="18" charset="0"/>
              </a:rPr>
              <a:t>girer. Yaş ilerledikçe bu zıtlık azalır, olgunluk ve hoşgörü artar.</a:t>
            </a:r>
            <a:r>
              <a:rPr lang="tr-TR" altLang="tr-TR" sz="24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1988" name="Picture 4" descr="C:\Documents and Settings\serapozengi\Application Data\Microsoft\Media Catalog\spidermv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219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483224"/>
            <a:ext cx="4805598" cy="211219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129" y="5153025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1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496944" cy="1752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FF"/>
                </a:solidFill>
                <a:latin typeface="Arial Rounded MT Bold" pitchFamily="34" charset="0"/>
                <a:cs typeface="Times New Roman" pitchFamily="18" charset="0"/>
              </a:rPr>
              <a:t>Niye elimi kolumu koyacak yer bulamıyorum?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FF"/>
                </a:solidFill>
                <a:latin typeface="Arial Rounded MT Bold" pitchFamily="34" charset="0"/>
                <a:cs typeface="Times New Roman" pitchFamily="18" charset="0"/>
              </a:rPr>
              <a:t>Niçin vücudum tanıyamayacağım kadar hızlı</a:t>
            </a:r>
            <a:r>
              <a:rPr lang="tr-TR" dirty="0">
                <a:solidFill>
                  <a:srgbClr val="0000FF"/>
                </a:solidFill>
                <a:latin typeface="Arial Rounded MT Bold" pitchFamily="34" charset="0"/>
              </a:rPr>
              <a:t> </a:t>
            </a:r>
            <a:r>
              <a:rPr lang="tr-TR" dirty="0">
                <a:solidFill>
                  <a:srgbClr val="0000FF"/>
                </a:solidFill>
                <a:latin typeface="Arial Rounded MT Bold" pitchFamily="34" charset="0"/>
                <a:cs typeface="Times New Roman" pitchFamily="18" charset="0"/>
              </a:rPr>
              <a:t>değişiyor?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2305050" cy="484172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68022"/>
            <a:ext cx="5328592" cy="388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196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3140968"/>
            <a:ext cx="7772400" cy="1143000"/>
          </a:xfrm>
        </p:spPr>
        <p:txBody>
          <a:bodyPr/>
          <a:lstStyle/>
          <a:p>
            <a:r>
              <a:rPr lang="tr-TR" altLang="tr-TR" b="1" dirty="0">
                <a:solidFill>
                  <a:srgbClr val="990000"/>
                </a:solidFill>
                <a:latin typeface="ComicSansMS-Bold" charset="0"/>
                <a:cs typeface="Times New Roman" pitchFamily="18" charset="0"/>
              </a:rPr>
              <a:t>Çekingenlik</a:t>
            </a:r>
            <a:r>
              <a:rPr lang="tr-TR" altLang="tr-TR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4509120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tr-TR" altLang="tr-TR" sz="2400" b="1" dirty="0">
                <a:solidFill>
                  <a:srgbClr val="7030A0"/>
                </a:solidFill>
                <a:latin typeface="ComicSansMS" charset="0"/>
                <a:cs typeface="Times New Roman" pitchFamily="18" charset="0"/>
              </a:rPr>
              <a:t>Kendine güven eksikliğinden, </a:t>
            </a:r>
            <a:r>
              <a:rPr lang="tr-TR" altLang="tr-TR" sz="2400" b="1" dirty="0">
                <a:solidFill>
                  <a:srgbClr val="0070C0"/>
                </a:solidFill>
                <a:latin typeface="ComicSansMS" charset="0"/>
                <a:cs typeface="Times New Roman" pitchFamily="18" charset="0"/>
              </a:rPr>
              <a:t>hata yapma</a:t>
            </a:r>
            <a:r>
              <a:rPr lang="tr-TR" altLang="tr-TR" sz="2400" b="1" dirty="0">
                <a:solidFill>
                  <a:srgbClr val="0070C0"/>
                </a:solidFill>
              </a:rPr>
              <a:t> </a:t>
            </a:r>
            <a:r>
              <a:rPr lang="tr-TR" altLang="tr-TR" sz="2400" b="1" dirty="0">
                <a:solidFill>
                  <a:srgbClr val="0070C0"/>
                </a:solidFill>
                <a:latin typeface="ComicSansMS" charset="0"/>
                <a:cs typeface="Times New Roman" pitchFamily="18" charset="0"/>
              </a:rPr>
              <a:t>kaygısından ileri gelir. </a:t>
            </a:r>
            <a:r>
              <a:rPr lang="tr-TR" altLang="tr-TR" sz="2400" b="1" dirty="0">
                <a:solidFill>
                  <a:srgbClr val="7030A0"/>
                </a:solidFill>
                <a:latin typeface="ComicSansMS" charset="0"/>
                <a:cs typeface="Times New Roman" pitchFamily="18" charset="0"/>
              </a:rPr>
              <a:t>Kendinden ve</a:t>
            </a:r>
            <a:r>
              <a:rPr lang="tr-TR" altLang="tr-TR" sz="2400" b="1" dirty="0">
                <a:solidFill>
                  <a:srgbClr val="7030A0"/>
                </a:solidFill>
              </a:rPr>
              <a:t> </a:t>
            </a:r>
            <a:r>
              <a:rPr lang="tr-TR" altLang="tr-TR" sz="2400" b="1" dirty="0">
                <a:solidFill>
                  <a:srgbClr val="7030A0"/>
                </a:solidFill>
                <a:latin typeface="ComicSansMS" charset="0"/>
                <a:cs typeface="Times New Roman" pitchFamily="18" charset="0"/>
              </a:rPr>
              <a:t>yeteneklerinden emin olmayan</a:t>
            </a:r>
            <a:r>
              <a:rPr lang="tr-TR" altLang="tr-TR" sz="2400" b="1" dirty="0">
                <a:solidFill>
                  <a:srgbClr val="7030A0"/>
                </a:solidFill>
              </a:rPr>
              <a:t> </a:t>
            </a:r>
            <a:r>
              <a:rPr lang="tr-TR" altLang="tr-TR" sz="2400" b="1" dirty="0">
                <a:solidFill>
                  <a:srgbClr val="7030A0"/>
                </a:solidFill>
                <a:latin typeface="ComicSansMS" charset="0"/>
                <a:cs typeface="Times New Roman" pitchFamily="18" charset="0"/>
              </a:rPr>
              <a:t>genç başkalarınca beğenilmeme kaygısıyla aslında yapabileceği bir çok</a:t>
            </a:r>
            <a:r>
              <a:rPr lang="tr-TR" altLang="tr-TR" sz="2400" b="1" dirty="0">
                <a:solidFill>
                  <a:srgbClr val="7030A0"/>
                </a:solidFill>
              </a:rPr>
              <a:t> </a:t>
            </a:r>
            <a:r>
              <a:rPr lang="tr-TR" altLang="tr-TR" sz="2400" b="1" dirty="0">
                <a:solidFill>
                  <a:srgbClr val="7030A0"/>
                </a:solidFill>
                <a:latin typeface="ComicSansMS" charset="0"/>
                <a:cs typeface="Times New Roman" pitchFamily="18" charset="0"/>
              </a:rPr>
              <a:t>işten ve insanlardan uzak durabilir. Bu durum gencin girişimciliğini ve</a:t>
            </a:r>
            <a:r>
              <a:rPr lang="tr-TR" altLang="tr-TR" sz="2400" b="1" dirty="0">
                <a:solidFill>
                  <a:srgbClr val="7030A0"/>
                </a:solidFill>
              </a:rPr>
              <a:t> </a:t>
            </a:r>
            <a:r>
              <a:rPr lang="tr-TR" altLang="tr-TR" sz="2400" b="1" dirty="0">
                <a:solidFill>
                  <a:srgbClr val="7030A0"/>
                </a:solidFill>
                <a:latin typeface="ComicSansMS" charset="0"/>
                <a:cs typeface="Times New Roman" pitchFamily="18" charset="0"/>
              </a:rPr>
              <a:t>bir çok alandaki </a:t>
            </a:r>
            <a:r>
              <a:rPr lang="tr-TR" altLang="tr-TR" sz="2400" b="1" dirty="0">
                <a:solidFill>
                  <a:srgbClr val="008000"/>
                </a:solidFill>
                <a:latin typeface="ComicSansMS" charset="0"/>
                <a:cs typeface="Times New Roman" pitchFamily="18" charset="0"/>
              </a:rPr>
              <a:t>başarısını olumsuz yönde etkiler.</a:t>
            </a:r>
            <a:r>
              <a:rPr lang="tr-TR" altLang="tr-TR" sz="2400" b="1" dirty="0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0824"/>
            <a:ext cx="5053175" cy="260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2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844825"/>
            <a:ext cx="7772400" cy="1143000"/>
          </a:xfrm>
        </p:spPr>
        <p:txBody>
          <a:bodyPr/>
          <a:lstStyle/>
          <a:p>
            <a:r>
              <a:rPr lang="tr-TR" altLang="tr-TR" b="1" dirty="0">
                <a:solidFill>
                  <a:srgbClr val="333300"/>
                </a:solidFill>
                <a:latin typeface="ComicSansMS-Bold" charset="0"/>
                <a:cs typeface="Times New Roman" pitchFamily="18" charset="0"/>
              </a:rPr>
              <a:t>Fazla Hayal Kurma</a:t>
            </a:r>
            <a:r>
              <a:rPr lang="tr-TR" altLang="tr-TR" dirty="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09349"/>
            <a:ext cx="7848872" cy="1752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altLang="tr-TR" sz="2400" b="1" dirty="0">
                <a:solidFill>
                  <a:srgbClr val="722027"/>
                </a:solidFill>
                <a:latin typeface="ComicSansMS" charset="0"/>
                <a:cs typeface="Times New Roman" pitchFamily="18" charset="0"/>
              </a:rPr>
              <a:t>Zamanlarının önemli bir kısmını hayal</a:t>
            </a:r>
            <a:r>
              <a:rPr lang="tr-TR" altLang="tr-TR" sz="2400" b="1" dirty="0">
                <a:solidFill>
                  <a:srgbClr val="722027"/>
                </a:solidFill>
              </a:rPr>
              <a:t> </a:t>
            </a:r>
            <a:r>
              <a:rPr lang="tr-TR" altLang="tr-TR" sz="2400" b="1" dirty="0">
                <a:solidFill>
                  <a:srgbClr val="722027"/>
                </a:solidFill>
                <a:latin typeface="ComicSansMS" charset="0"/>
                <a:cs typeface="Times New Roman" pitchFamily="18" charset="0"/>
              </a:rPr>
              <a:t>kurma alır. Özellikle ders çalışırken hayal kurma isteği güçlü bir</a:t>
            </a:r>
            <a:r>
              <a:rPr lang="tr-TR" altLang="tr-TR" sz="2400" b="1" dirty="0">
                <a:solidFill>
                  <a:srgbClr val="722027"/>
                </a:solidFill>
              </a:rPr>
              <a:t> </a:t>
            </a:r>
            <a:r>
              <a:rPr lang="tr-TR" altLang="tr-TR" sz="2400" b="1" dirty="0">
                <a:solidFill>
                  <a:srgbClr val="722027"/>
                </a:solidFill>
                <a:latin typeface="ComicSansMS" charset="0"/>
                <a:cs typeface="Times New Roman" pitchFamily="18" charset="0"/>
              </a:rPr>
              <a:t>biçimde ortaya çıkar ve zaman kaybına neden olur. Kişilik arayışı</a:t>
            </a:r>
            <a:r>
              <a:rPr lang="tr-TR" altLang="tr-TR" sz="2400" b="1" dirty="0">
                <a:solidFill>
                  <a:srgbClr val="722027"/>
                </a:solidFill>
              </a:rPr>
              <a:t> </a:t>
            </a:r>
            <a:r>
              <a:rPr lang="tr-TR" altLang="tr-TR" sz="2400" b="1" dirty="0">
                <a:solidFill>
                  <a:srgbClr val="722027"/>
                </a:solidFill>
                <a:latin typeface="ComicSansMS" charset="0"/>
                <a:cs typeface="Times New Roman" pitchFamily="18" charset="0"/>
              </a:rPr>
              <a:t>içinde olan genç, gerçek dünyada ulaşamadığı isteklerine ve üstünlük</a:t>
            </a:r>
            <a:r>
              <a:rPr lang="tr-TR" altLang="tr-TR" sz="2400" b="1" dirty="0">
                <a:solidFill>
                  <a:srgbClr val="722027"/>
                </a:solidFill>
              </a:rPr>
              <a:t> </a:t>
            </a:r>
            <a:r>
              <a:rPr lang="tr-TR" altLang="tr-TR" sz="2400" b="1" dirty="0">
                <a:solidFill>
                  <a:srgbClr val="722027"/>
                </a:solidFill>
                <a:latin typeface="ComicSansMS" charset="0"/>
                <a:cs typeface="Times New Roman" pitchFamily="18" charset="0"/>
              </a:rPr>
              <a:t>arzusuna hayaller vasıtasıyla ulaşıp mutlu olmaya çalışır.</a:t>
            </a:r>
            <a:r>
              <a:rPr lang="tr-TR" altLang="tr-TR" sz="2400" b="1" dirty="0">
                <a:solidFill>
                  <a:srgbClr val="722027"/>
                </a:solidFill>
              </a:rPr>
              <a:t>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87825"/>
            <a:ext cx="7340352" cy="36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2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3855135"/>
            <a:ext cx="7772400" cy="1143000"/>
          </a:xfrm>
        </p:spPr>
        <p:txBody>
          <a:bodyPr/>
          <a:lstStyle/>
          <a:p>
            <a:r>
              <a:rPr lang="tr-TR" altLang="tr-TR" b="1" dirty="0">
                <a:solidFill>
                  <a:srgbClr val="333333"/>
                </a:solidFill>
                <a:latin typeface="ComicSansMS-Bold" charset="0"/>
                <a:cs typeface="Times New Roman" pitchFamily="18" charset="0"/>
              </a:rPr>
              <a:t>Duygululuğun Artması</a:t>
            </a:r>
            <a:r>
              <a:rPr lang="tr-TR" altLang="tr-TR" dirty="0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5013176"/>
            <a:ext cx="8640960" cy="1752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altLang="tr-TR" b="1" dirty="0">
                <a:solidFill>
                  <a:srgbClr val="666699"/>
                </a:solidFill>
                <a:latin typeface="ComicSansMS-Bold" charset="0"/>
                <a:cs typeface="Times New Roman" pitchFamily="18" charset="0"/>
              </a:rPr>
              <a:t> </a:t>
            </a:r>
            <a:r>
              <a:rPr lang="tr-TR" altLang="tr-TR" sz="2400" b="1" dirty="0">
                <a:solidFill>
                  <a:srgbClr val="666699"/>
                </a:solidFill>
                <a:latin typeface="ComicSansMS" charset="0"/>
                <a:cs typeface="Times New Roman" pitchFamily="18" charset="0"/>
              </a:rPr>
              <a:t>Karamsarlık, </a:t>
            </a:r>
            <a:r>
              <a:rPr lang="tr-TR" altLang="tr-TR" sz="2400" b="1" dirty="0">
                <a:solidFill>
                  <a:srgbClr val="7030A0"/>
                </a:solidFill>
                <a:latin typeface="ComicSansMS" charset="0"/>
                <a:cs typeface="Times New Roman" pitchFamily="18" charset="0"/>
              </a:rPr>
              <a:t>ufacık bir nedenle</a:t>
            </a:r>
            <a:r>
              <a:rPr lang="tr-TR" altLang="tr-TR" sz="2400" b="1" dirty="0">
                <a:solidFill>
                  <a:srgbClr val="7030A0"/>
                </a:solidFill>
              </a:rPr>
              <a:t> </a:t>
            </a:r>
            <a:r>
              <a:rPr lang="tr-TR" altLang="tr-TR" sz="2400" b="1" dirty="0">
                <a:solidFill>
                  <a:srgbClr val="7030A0"/>
                </a:solidFill>
                <a:latin typeface="ComicSansMS" charset="0"/>
                <a:cs typeface="Times New Roman" pitchFamily="18" charset="0"/>
              </a:rPr>
              <a:t>ağlamalar</a:t>
            </a:r>
            <a:r>
              <a:rPr lang="tr-TR" altLang="tr-TR" sz="2400" b="1" dirty="0">
                <a:solidFill>
                  <a:srgbClr val="666699"/>
                </a:solidFill>
                <a:latin typeface="ComicSansMS" charset="0"/>
                <a:cs typeface="Times New Roman" pitchFamily="18" charset="0"/>
              </a:rPr>
              <a:t>, </a:t>
            </a:r>
            <a:r>
              <a:rPr lang="tr-TR" altLang="tr-TR" sz="2400" b="1" dirty="0">
                <a:solidFill>
                  <a:srgbClr val="FF5050"/>
                </a:solidFill>
                <a:latin typeface="ComicSansMS" charset="0"/>
                <a:cs typeface="Times New Roman" pitchFamily="18" charset="0"/>
              </a:rPr>
              <a:t>alınganlık</a:t>
            </a:r>
            <a:r>
              <a:rPr lang="tr-TR" altLang="tr-TR" sz="2400" b="1" dirty="0">
                <a:solidFill>
                  <a:srgbClr val="666699"/>
                </a:solidFill>
                <a:latin typeface="ComicSansMS" charset="0"/>
                <a:cs typeface="Times New Roman" pitchFamily="18" charset="0"/>
              </a:rPr>
              <a:t> artan duygululuğun sonucu olmaktadır. Erkekler</a:t>
            </a:r>
            <a:r>
              <a:rPr lang="tr-TR" altLang="tr-TR" sz="2400" b="1" dirty="0">
                <a:solidFill>
                  <a:srgbClr val="666699"/>
                </a:solidFill>
              </a:rPr>
              <a:t> </a:t>
            </a:r>
            <a:r>
              <a:rPr lang="tr-TR" altLang="tr-TR" sz="2400" b="1" dirty="0">
                <a:solidFill>
                  <a:srgbClr val="666699"/>
                </a:solidFill>
                <a:latin typeface="ComicSansMS" charset="0"/>
                <a:cs typeface="Times New Roman" pitchFamily="18" charset="0"/>
              </a:rPr>
              <a:t>kızlara göre </a:t>
            </a:r>
            <a:r>
              <a:rPr lang="tr-TR" altLang="tr-TR" sz="2400" b="1" dirty="0">
                <a:solidFill>
                  <a:srgbClr val="722027"/>
                </a:solidFill>
                <a:latin typeface="ComicSansMS" charset="0"/>
                <a:cs typeface="Times New Roman" pitchFamily="18" charset="0"/>
              </a:rPr>
              <a:t>sinirli</a:t>
            </a:r>
            <a:r>
              <a:rPr lang="tr-TR" altLang="tr-TR" sz="2400" b="1" dirty="0">
                <a:solidFill>
                  <a:srgbClr val="666699"/>
                </a:solidFill>
                <a:latin typeface="ComicSansMS" charset="0"/>
                <a:cs typeface="Times New Roman" pitchFamily="18" charset="0"/>
              </a:rPr>
              <a:t>dirler. Kendilerinde olan </a:t>
            </a:r>
            <a:r>
              <a:rPr lang="tr-TR" altLang="tr-TR" sz="2400" b="1" dirty="0">
                <a:solidFill>
                  <a:srgbClr val="FF0066"/>
                </a:solidFill>
                <a:latin typeface="ComicSansMS" charset="0"/>
                <a:cs typeface="Times New Roman" pitchFamily="18" charset="0"/>
              </a:rPr>
              <a:t>huy değişikliği</a:t>
            </a:r>
            <a:r>
              <a:rPr lang="tr-TR" altLang="tr-TR" sz="2400" b="1" dirty="0">
                <a:solidFill>
                  <a:srgbClr val="FF0066"/>
                </a:solidFill>
              </a:rPr>
              <a:t> </a:t>
            </a:r>
            <a:r>
              <a:rPr lang="tr-TR" altLang="tr-TR" sz="2400" b="1" dirty="0">
                <a:solidFill>
                  <a:srgbClr val="666699"/>
                </a:solidFill>
                <a:latin typeface="ComicSansMS" charset="0"/>
                <a:cs typeface="Times New Roman" pitchFamily="18" charset="0"/>
              </a:rPr>
              <a:t>yetişkinlerce yüzüne söylendiğinde bu durum ergeni kimse tarafından</a:t>
            </a:r>
            <a:r>
              <a:rPr lang="tr-TR" altLang="tr-TR" sz="2400" b="1" dirty="0">
                <a:solidFill>
                  <a:srgbClr val="666699"/>
                </a:solidFill>
              </a:rPr>
              <a:t> </a:t>
            </a:r>
            <a:r>
              <a:rPr lang="tr-TR" altLang="tr-TR" sz="2400" b="1" dirty="0">
                <a:solidFill>
                  <a:srgbClr val="666699"/>
                </a:solidFill>
                <a:latin typeface="ComicSansMS" charset="0"/>
                <a:cs typeface="Times New Roman" pitchFamily="18" charset="0"/>
              </a:rPr>
              <a:t>sevilmiyor inancına götürür.</a:t>
            </a:r>
            <a:r>
              <a:rPr lang="tr-TR" altLang="tr-TR" sz="2400" b="1" dirty="0">
                <a:solidFill>
                  <a:srgbClr val="666699"/>
                </a:solidFill>
              </a:rPr>
              <a:t>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5287"/>
            <a:ext cx="8208912" cy="345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r-TR" altLang="tr-TR" sz="5400" b="1">
                <a:solidFill>
                  <a:schemeClr val="accent2"/>
                </a:solidFill>
                <a:latin typeface="Comic Sans MS" pitchFamily="66" charset="0"/>
              </a:rPr>
              <a:t>ERGENLİKTE ÖZBAKIM</a:t>
            </a:r>
          </a:p>
        </p:txBody>
      </p:sp>
      <p:pic>
        <p:nvPicPr>
          <p:cNvPr id="50179" name="Picture 3" descr="C:\Program Files\Common Files\Microsoft Shared\Clipart\cagcat50\PE02719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4343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39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7" y="188640"/>
            <a:ext cx="8453022" cy="240216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tr-TR" altLang="tr-TR" sz="2400" b="1" dirty="0">
                <a:solidFill>
                  <a:srgbClr val="CC0066"/>
                </a:solidFill>
                <a:latin typeface="Comic Sans MS" pitchFamily="66" charset="0"/>
                <a:cs typeface="Times New Roman" pitchFamily="18" charset="0"/>
              </a:rPr>
              <a:t>ERGENLİKTE SİVİLCE (AKNE): </a:t>
            </a:r>
            <a:r>
              <a:rPr lang="tr-TR" altLang="tr-TR" sz="2400" dirty="0">
                <a:solidFill>
                  <a:srgbClr val="CC0066"/>
                </a:solidFill>
                <a:latin typeface="Comic Sans MS" pitchFamily="66" charset="0"/>
                <a:cs typeface="Times New Roman" pitchFamily="18" charset="0"/>
              </a:rPr>
              <a:t>Her on</a:t>
            </a:r>
            <a:r>
              <a:rPr lang="tr-TR" altLang="tr-TR" sz="2400" dirty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tr-TR" altLang="tr-TR" sz="2400" dirty="0">
                <a:solidFill>
                  <a:srgbClr val="CC0066"/>
                </a:solidFill>
                <a:latin typeface="Comic Sans MS" pitchFamily="66" charset="0"/>
                <a:cs typeface="Times New Roman" pitchFamily="18" charset="0"/>
              </a:rPr>
              <a:t>kişiden sekizinin</a:t>
            </a:r>
            <a:r>
              <a:rPr lang="tr-TR" altLang="tr-TR" sz="2400" dirty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tr-TR" altLang="tr-TR" sz="2400" dirty="0">
                <a:solidFill>
                  <a:srgbClr val="CC0066"/>
                </a:solidFill>
                <a:latin typeface="Comic Sans MS" pitchFamily="66" charset="0"/>
                <a:cs typeface="Times New Roman" pitchFamily="18" charset="0"/>
              </a:rPr>
              <a:t>yaşamının bir döneminde karşı karşıya kaldığı akne, </a:t>
            </a:r>
            <a:r>
              <a:rPr lang="tr-TR" altLang="tr-TR" sz="2400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yağ bezelerinin aşırı</a:t>
            </a:r>
            <a:r>
              <a:rPr lang="tr-TR" altLang="tr-TR" sz="24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tr-TR" altLang="tr-TR" sz="2400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yağ salgılaması ve kıl diplerinden giren çeşitli bakterilerin</a:t>
            </a:r>
            <a:r>
              <a:rPr lang="tr-TR" altLang="tr-TR" sz="24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tr-TR" altLang="tr-TR" sz="2400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etkisiyle ortaya çıkan bir tür iltihaptır. </a:t>
            </a:r>
            <a:r>
              <a:rPr lang="tr-TR" altLang="tr-TR" sz="2400" dirty="0">
                <a:solidFill>
                  <a:srgbClr val="CC0066"/>
                </a:solidFill>
                <a:latin typeface="Comic Sans MS" pitchFamily="66" charset="0"/>
                <a:cs typeface="Times New Roman" pitchFamily="18" charset="0"/>
              </a:rPr>
              <a:t>Akne denince, deride</a:t>
            </a:r>
            <a:r>
              <a:rPr lang="tr-TR" altLang="tr-TR" sz="2400" dirty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tr-TR" altLang="tr-TR" sz="2400" dirty="0">
                <a:solidFill>
                  <a:srgbClr val="CC0066"/>
                </a:solidFill>
                <a:latin typeface="Comic Sans MS" pitchFamily="66" charset="0"/>
                <a:cs typeface="Times New Roman" pitchFamily="18" charset="0"/>
              </a:rPr>
              <a:t>görülen siyah noktalar, kırmızı kabartılar iltihaplı sivilceler ve kistler </a:t>
            </a:r>
            <a:r>
              <a:rPr lang="tr-TR" altLang="tr-TR" sz="2400" dirty="0" smtClean="0">
                <a:solidFill>
                  <a:srgbClr val="CC0066"/>
                </a:solidFill>
                <a:latin typeface="Comic Sans MS" pitchFamily="66" charset="0"/>
                <a:cs typeface="Times New Roman" pitchFamily="18" charset="0"/>
              </a:rPr>
              <a:t>gibi farklı </a:t>
            </a:r>
            <a:r>
              <a:rPr lang="tr-TR" altLang="tr-TR" sz="2400" dirty="0">
                <a:solidFill>
                  <a:srgbClr val="CC0066"/>
                </a:solidFill>
                <a:latin typeface="Comic Sans MS" pitchFamily="66" charset="0"/>
                <a:cs typeface="Times New Roman" pitchFamily="18" charset="0"/>
              </a:rPr>
              <a:t>görünümlü oluşumlar anlaşılır.. </a:t>
            </a:r>
            <a:r>
              <a:rPr lang="tr-TR" altLang="tr-TR" sz="2400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En sık 12-20</a:t>
            </a:r>
            <a:r>
              <a:rPr lang="tr-TR" altLang="tr-TR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altLang="tr-TR" sz="2400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yaşları arasında</a:t>
            </a:r>
            <a:r>
              <a:rPr lang="tr-TR" altLang="tr-TR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altLang="tr-TR" sz="2400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görülür. </a:t>
            </a:r>
            <a:r>
              <a:rPr lang="tr-TR" altLang="tr-TR" sz="2400" dirty="0">
                <a:solidFill>
                  <a:srgbClr val="CC0066"/>
                </a:solidFill>
                <a:latin typeface="Comic Sans MS" pitchFamily="66" charset="0"/>
                <a:cs typeface="Times New Roman" pitchFamily="18" charset="0"/>
              </a:rPr>
              <a:t>Ergenlik sivilceleri en çok yüzde olmak üzere omuzlar,</a:t>
            </a:r>
            <a:r>
              <a:rPr lang="tr-TR" altLang="tr-TR" sz="2400" dirty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tr-TR" altLang="tr-TR" sz="2400" dirty="0">
                <a:solidFill>
                  <a:srgbClr val="CC0066"/>
                </a:solidFill>
                <a:latin typeface="Comic Sans MS" pitchFamily="66" charset="0"/>
                <a:cs typeface="Times New Roman" pitchFamily="18" charset="0"/>
              </a:rPr>
              <a:t>sırt, göğüs ve</a:t>
            </a:r>
            <a:r>
              <a:rPr lang="tr-TR" altLang="tr-TR" sz="2400" dirty="0">
                <a:solidFill>
                  <a:srgbClr val="CC0066"/>
                </a:solidFill>
                <a:latin typeface="Comic Sans MS" pitchFamily="66" charset="0"/>
              </a:rPr>
              <a:t> uyluklarda görülebilir.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95765"/>
            <a:ext cx="3311368" cy="407359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90800"/>
            <a:ext cx="4851623" cy="407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260648"/>
            <a:ext cx="8640960" cy="6912768"/>
          </a:xfrm>
        </p:spPr>
        <p:txBody>
          <a:bodyPr>
            <a:noAutofit/>
          </a:bodyPr>
          <a:lstStyle/>
          <a:p>
            <a:pPr algn="l"/>
            <a:r>
              <a:rPr lang="tr-TR" altLang="tr-TR" sz="2400" b="1" dirty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Aknenin nedeni nedir?</a:t>
            </a:r>
            <a:endParaRPr lang="tr-TR" altLang="tr-TR" sz="2400" dirty="0">
              <a:solidFill>
                <a:srgbClr val="FF00FF"/>
              </a:solidFill>
              <a:latin typeface="Comic Sans MS" pitchFamily="66" charset="0"/>
              <a:cs typeface="Times New Roman" pitchFamily="18" charset="0"/>
            </a:endParaRPr>
          </a:p>
          <a:p>
            <a:pPr algn="l"/>
            <a:r>
              <a:rPr lang="tr-TR" altLang="tr-TR" sz="24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Yaşanan </a:t>
            </a:r>
            <a:r>
              <a:rPr lang="tr-TR" altLang="tr-TR" sz="2400" dirty="0" err="1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hormonal</a:t>
            </a:r>
            <a:r>
              <a:rPr lang="tr-TR" altLang="tr-TR" sz="2400" dirty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 değişimler, çeşitli mikroorganizmalar,</a:t>
            </a:r>
            <a:r>
              <a:rPr lang="tr-TR" altLang="tr-TR" sz="2400" dirty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tr-TR" altLang="tr-TR" sz="2400" dirty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bazı ilaçlar, ruhsal nedenler ve kalıtımsal </a:t>
            </a:r>
            <a:r>
              <a:rPr lang="tr-TR" altLang="tr-TR" sz="24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özellikler akne oluşumunda etkilidir. </a:t>
            </a:r>
            <a:r>
              <a:rPr lang="tr-TR" altLang="tr-TR" sz="24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Diğer </a:t>
            </a:r>
            <a:r>
              <a:rPr lang="tr-TR" altLang="tr-TR" sz="2400" dirty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bir önemli etmen de </a:t>
            </a:r>
            <a:r>
              <a:rPr lang="tr-TR" altLang="tr-TR" sz="2400" dirty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kozmetik maddelerin hatalı kullanımıdır.</a:t>
            </a:r>
            <a:r>
              <a:rPr lang="tr-TR" altLang="tr-TR" sz="2400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tr-TR" altLang="tr-TR" sz="2400" dirty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Özellikle yağlı kremler, merhemler, pudra gibi deride gözenekleri</a:t>
            </a:r>
            <a:r>
              <a:rPr lang="tr-TR" altLang="tr-TR" sz="2400" dirty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tr-TR" altLang="tr-TR" sz="2400" dirty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tıkayıcı maddeler, yağ bezlerinin deriye açıldığı kanalları tıkar ve</a:t>
            </a:r>
            <a:r>
              <a:rPr lang="tr-TR" altLang="tr-TR" sz="2400" dirty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tr-TR" altLang="tr-TR" sz="2400" dirty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akne oluşumunu artırabilir. Güneşin de akne oluşumunu arttırıcı etkisi</a:t>
            </a:r>
            <a:r>
              <a:rPr lang="tr-TR" altLang="tr-TR" sz="2400" dirty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tr-TR" altLang="tr-TR" sz="2400" dirty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olabilir.</a:t>
            </a:r>
            <a:r>
              <a:rPr lang="tr-TR" altLang="tr-TR" sz="2400" dirty="0">
                <a:solidFill>
                  <a:srgbClr val="FF00FF"/>
                </a:solidFill>
              </a:rPr>
              <a:t>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17710"/>
            <a:ext cx="8136904" cy="29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8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13176"/>
            <a:ext cx="8820472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tr-TR" altLang="tr-TR" sz="2800" b="1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Sivilceleri Sıkmak zararlı mıdır?</a:t>
            </a:r>
            <a:endParaRPr lang="tr-TR" altLang="tr-TR" sz="2800" dirty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algn="l"/>
            <a:r>
              <a:rPr lang="tr-TR" altLang="tr-TR" sz="2800" dirty="0">
                <a:solidFill>
                  <a:srgbClr val="4A909C"/>
                </a:solidFill>
                <a:latin typeface="Comic Sans MS" pitchFamily="66" charset="0"/>
                <a:cs typeface="Times New Roman" pitchFamily="18" charset="0"/>
              </a:rPr>
              <a:t>Siyah noktalar ya da sivilceleri sıkarsak kanalda zedelenme olur ve</a:t>
            </a:r>
            <a:r>
              <a:rPr lang="tr-TR" altLang="tr-TR" sz="2800" dirty="0">
                <a:solidFill>
                  <a:srgbClr val="4A909C"/>
                </a:solidFill>
                <a:latin typeface="Comic Sans MS" pitchFamily="66" charset="0"/>
              </a:rPr>
              <a:t> </a:t>
            </a:r>
            <a:r>
              <a:rPr lang="tr-TR" altLang="tr-TR" sz="2800" dirty="0">
                <a:solidFill>
                  <a:srgbClr val="4A909C"/>
                </a:solidFill>
                <a:latin typeface="Comic Sans MS" pitchFamily="66" charset="0"/>
                <a:cs typeface="Times New Roman" pitchFamily="18" charset="0"/>
              </a:rPr>
              <a:t>bakterilerin aşırı üremesine uygun bir ortam oluşur. Bu da bedenin</a:t>
            </a:r>
            <a:r>
              <a:rPr lang="tr-TR" altLang="tr-TR" sz="2800" dirty="0">
                <a:solidFill>
                  <a:srgbClr val="4A909C"/>
                </a:solidFill>
                <a:latin typeface="Comic Sans MS" pitchFamily="66" charset="0"/>
              </a:rPr>
              <a:t> </a:t>
            </a:r>
            <a:r>
              <a:rPr lang="tr-TR" altLang="tr-TR" sz="2800" dirty="0">
                <a:solidFill>
                  <a:srgbClr val="4A909C"/>
                </a:solidFill>
                <a:latin typeface="Comic Sans MS" pitchFamily="66" charset="0"/>
                <a:cs typeface="Times New Roman" pitchFamily="18" charset="0"/>
              </a:rPr>
              <a:t>koruyucu sistemini bozar. Sivilcenin sıkılması sonrasında deride iz</a:t>
            </a:r>
            <a:r>
              <a:rPr lang="tr-TR" altLang="tr-TR" sz="2800" dirty="0">
                <a:solidFill>
                  <a:srgbClr val="4A909C"/>
                </a:solidFill>
                <a:latin typeface="Comic Sans MS" pitchFamily="66" charset="0"/>
              </a:rPr>
              <a:t> </a:t>
            </a:r>
            <a:r>
              <a:rPr lang="tr-TR" altLang="tr-TR" sz="2800" dirty="0">
                <a:solidFill>
                  <a:srgbClr val="4A909C"/>
                </a:solidFill>
                <a:latin typeface="Comic Sans MS" pitchFamily="66" charset="0"/>
                <a:cs typeface="Times New Roman" pitchFamily="18" charset="0"/>
              </a:rPr>
              <a:t>kalması olasılığı da artar.</a:t>
            </a:r>
            <a:r>
              <a:rPr lang="tr-TR" altLang="tr-TR" sz="2800" dirty="0">
                <a:solidFill>
                  <a:srgbClr val="4A909C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3716"/>
            <a:ext cx="3888432" cy="438741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0648"/>
            <a:ext cx="428508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8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r-TR" altLang="tr-TR" b="1">
                <a:solidFill>
                  <a:schemeClr val="accent2"/>
                </a:solidFill>
                <a:latin typeface="Comic Sans MS" pitchFamily="66" charset="0"/>
              </a:rPr>
              <a:t>AKNE TEDAVİSİNDE NE YAPILMALIDIR?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4502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7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2636"/>
            <a:ext cx="5326360" cy="65527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altLang="tr-TR" sz="2800" dirty="0">
                <a:solidFill>
                  <a:srgbClr val="0033CC"/>
                </a:solidFill>
                <a:latin typeface="ComicSansMS" charset="0"/>
                <a:cs typeface="Times New Roman" pitchFamily="18" charset="0"/>
              </a:rPr>
              <a:t>Aknenin ortaya çıkmasını engelleyen ilk ve en etkili önlem; </a:t>
            </a:r>
            <a:r>
              <a:rPr lang="tr-TR" altLang="tr-TR" sz="2800" dirty="0">
                <a:solidFill>
                  <a:srgbClr val="FF0066"/>
                </a:solidFill>
                <a:latin typeface="ComicSansMS" charset="0"/>
                <a:cs typeface="Times New Roman" pitchFamily="18" charset="0"/>
              </a:rPr>
              <a:t>iyi bir deri</a:t>
            </a:r>
            <a:r>
              <a:rPr lang="tr-TR" altLang="tr-TR" sz="2800" dirty="0">
                <a:solidFill>
                  <a:srgbClr val="FF0066"/>
                </a:solidFill>
              </a:rPr>
              <a:t> </a:t>
            </a:r>
            <a:r>
              <a:rPr lang="tr-TR" altLang="tr-TR" sz="2800" dirty="0">
                <a:solidFill>
                  <a:srgbClr val="FF0066"/>
                </a:solidFill>
                <a:latin typeface="ComicSansMS" charset="0"/>
                <a:cs typeface="Times New Roman" pitchFamily="18" charset="0"/>
              </a:rPr>
              <a:t>temizliğidir. </a:t>
            </a:r>
            <a:endParaRPr lang="tr-TR" altLang="tr-TR" sz="2800" dirty="0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</a:pPr>
            <a:r>
              <a:rPr lang="tr-TR" altLang="tr-TR" sz="2800" dirty="0">
                <a:solidFill>
                  <a:srgbClr val="0033CC"/>
                </a:solidFill>
                <a:latin typeface="ComicSansMS" charset="0"/>
                <a:cs typeface="Times New Roman" pitchFamily="18" charset="0"/>
              </a:rPr>
              <a:t>Temizlik önlemleri dışındaki akne tedavi yöntemleri için ise hekime</a:t>
            </a:r>
            <a:r>
              <a:rPr lang="tr-TR" altLang="tr-TR" sz="2800" dirty="0">
                <a:solidFill>
                  <a:srgbClr val="0033CC"/>
                </a:solidFill>
              </a:rPr>
              <a:t> </a:t>
            </a:r>
            <a:r>
              <a:rPr lang="tr-TR" altLang="tr-TR" sz="2800" dirty="0">
                <a:solidFill>
                  <a:srgbClr val="0033CC"/>
                </a:solidFill>
                <a:latin typeface="ComicSansMS" charset="0"/>
                <a:cs typeface="Times New Roman" pitchFamily="18" charset="0"/>
              </a:rPr>
              <a:t>başvurulmalıdır.</a:t>
            </a:r>
            <a:endParaRPr lang="tr-TR" altLang="tr-TR" sz="2800" dirty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</a:pPr>
            <a:r>
              <a:rPr lang="tr-TR" altLang="tr-TR" sz="2800" dirty="0">
                <a:solidFill>
                  <a:srgbClr val="0033CC"/>
                </a:solidFill>
                <a:latin typeface="ComicSansMS" charset="0"/>
                <a:cs typeface="Times New Roman" pitchFamily="18" charset="0"/>
              </a:rPr>
              <a:t>Besinlerin akne oluşumuna etkili olmadığı düşünülmektedir; ancak</a:t>
            </a:r>
            <a:r>
              <a:rPr lang="tr-TR" altLang="tr-TR" sz="2800" dirty="0">
                <a:solidFill>
                  <a:srgbClr val="0033CC"/>
                </a:solidFill>
              </a:rPr>
              <a:t> </a:t>
            </a:r>
            <a:r>
              <a:rPr lang="tr-TR" altLang="tr-TR" sz="2800" dirty="0">
                <a:solidFill>
                  <a:srgbClr val="FF0066"/>
                </a:solidFill>
                <a:latin typeface="ComicSansMS" charset="0"/>
                <a:cs typeface="Times New Roman" pitchFamily="18" charset="0"/>
              </a:rPr>
              <a:t>belirli besinlerin akneleri arttırdığı fark edildiyse bu yiyecekler</a:t>
            </a:r>
            <a:r>
              <a:rPr lang="tr-TR" altLang="tr-TR" sz="2800" dirty="0">
                <a:solidFill>
                  <a:srgbClr val="FF0066"/>
                </a:solidFill>
              </a:rPr>
              <a:t> </a:t>
            </a:r>
            <a:r>
              <a:rPr lang="tr-TR" altLang="tr-TR" sz="2800" dirty="0">
                <a:solidFill>
                  <a:srgbClr val="FF0066"/>
                </a:solidFill>
                <a:latin typeface="ComicSansMS" charset="0"/>
                <a:cs typeface="Times New Roman" pitchFamily="18" charset="0"/>
              </a:rPr>
              <a:t>yenmemelidir.</a:t>
            </a:r>
            <a:endParaRPr lang="tr-TR" altLang="tr-TR" sz="2800" dirty="0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</a:pPr>
            <a:r>
              <a:rPr lang="tr-TR" altLang="tr-TR" sz="2800" dirty="0">
                <a:solidFill>
                  <a:srgbClr val="0033CC"/>
                </a:solidFill>
                <a:latin typeface="ComicSansMS" charset="0"/>
                <a:cs typeface="Times New Roman" pitchFamily="18" charset="0"/>
              </a:rPr>
              <a:t> Sivilcelere </a:t>
            </a:r>
            <a:r>
              <a:rPr lang="tr-TR" altLang="tr-TR" sz="2800" dirty="0">
                <a:solidFill>
                  <a:srgbClr val="FF0066"/>
                </a:solidFill>
                <a:latin typeface="ComicSansMS" charset="0"/>
                <a:cs typeface="Times New Roman" pitchFamily="18" charset="0"/>
              </a:rPr>
              <a:t>limon, pudra, kolonya </a:t>
            </a:r>
            <a:r>
              <a:rPr lang="tr-TR" altLang="tr-TR" sz="2800" dirty="0">
                <a:solidFill>
                  <a:srgbClr val="0033CC"/>
                </a:solidFill>
                <a:latin typeface="ComicSansMS" charset="0"/>
                <a:cs typeface="Times New Roman" pitchFamily="18" charset="0"/>
              </a:rPr>
              <a:t>ve benzeri maddeleri sürmek tedavi</a:t>
            </a:r>
            <a:r>
              <a:rPr lang="tr-TR" altLang="tr-TR" sz="2800" dirty="0">
                <a:solidFill>
                  <a:srgbClr val="0033CC"/>
                </a:solidFill>
              </a:rPr>
              <a:t> </a:t>
            </a:r>
            <a:r>
              <a:rPr lang="tr-TR" altLang="tr-TR" sz="2800" dirty="0">
                <a:solidFill>
                  <a:srgbClr val="0033CC"/>
                </a:solidFill>
                <a:latin typeface="ComicSansMS" charset="0"/>
                <a:cs typeface="Times New Roman" pitchFamily="18" charset="0"/>
              </a:rPr>
              <a:t>edici değildir. Deride </a:t>
            </a:r>
            <a:r>
              <a:rPr lang="tr-TR" altLang="tr-TR" sz="2800" dirty="0">
                <a:solidFill>
                  <a:srgbClr val="FF0066"/>
                </a:solidFill>
                <a:latin typeface="ComicSansMS" charset="0"/>
                <a:cs typeface="Times New Roman" pitchFamily="18" charset="0"/>
              </a:rPr>
              <a:t>tahrişe de yol açabilir</a:t>
            </a:r>
            <a:r>
              <a:rPr lang="tr-TR" altLang="tr-TR" sz="2800" dirty="0">
                <a:solidFill>
                  <a:srgbClr val="0033CC"/>
                </a:solidFill>
                <a:latin typeface="ComicSansMS" charset="0"/>
                <a:cs typeface="Times New Roman" pitchFamily="18" charset="0"/>
              </a:rPr>
              <a:t>. </a:t>
            </a:r>
            <a:endParaRPr lang="tr-TR" altLang="tr-TR" sz="2800" dirty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</a:pPr>
            <a:endParaRPr lang="tr-TR" altLang="tr-TR" sz="2800" dirty="0">
              <a:solidFill>
                <a:srgbClr val="0033CC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35" y="620688"/>
            <a:ext cx="377991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496944" cy="1752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tr-TR" altLang="tr-TR" sz="2400" b="1" dirty="0">
                <a:solidFill>
                  <a:srgbClr val="FF5050"/>
                </a:solidFill>
                <a:latin typeface="ComicSansMS-Bold" charset="0"/>
                <a:cs typeface="Times New Roman" pitchFamily="18" charset="0"/>
              </a:rPr>
              <a:t>Saçlarda kepeklenme nedir, nasıl önlenir?</a:t>
            </a:r>
            <a:endParaRPr lang="tr-TR" altLang="tr-TR" sz="2400" dirty="0">
              <a:solidFill>
                <a:srgbClr val="FF5050"/>
              </a:solidFill>
              <a:cs typeface="Times New Roman" pitchFamily="18" charset="0"/>
            </a:endParaRPr>
          </a:p>
          <a:p>
            <a:pPr algn="l"/>
            <a:r>
              <a:rPr lang="tr-TR" altLang="tr-TR" sz="2400" dirty="0">
                <a:solidFill>
                  <a:srgbClr val="0099FF"/>
                </a:solidFill>
                <a:latin typeface="ComicSansMS" charset="0"/>
                <a:cs typeface="Times New Roman" pitchFamily="18" charset="0"/>
              </a:rPr>
              <a:t>Ergenliğin başlamasıyla deride yağ salgısı artar ve saçlarda da</a:t>
            </a:r>
            <a:r>
              <a:rPr lang="tr-TR" altLang="tr-TR" sz="2400" dirty="0">
                <a:solidFill>
                  <a:srgbClr val="0099FF"/>
                </a:solidFill>
              </a:rPr>
              <a:t> </a:t>
            </a:r>
            <a:r>
              <a:rPr lang="tr-TR" altLang="tr-TR" sz="2400" dirty="0">
                <a:solidFill>
                  <a:srgbClr val="0099FF"/>
                </a:solidFill>
                <a:latin typeface="ComicSansMS" charset="0"/>
                <a:cs typeface="Times New Roman" pitchFamily="18" charset="0"/>
              </a:rPr>
              <a:t>yağlanma ve kepeklenme görülebilir. En uygun saç yıkama sıklığı, bu</a:t>
            </a:r>
            <a:r>
              <a:rPr lang="tr-TR" altLang="tr-TR" sz="2400" dirty="0">
                <a:solidFill>
                  <a:srgbClr val="0099FF"/>
                </a:solidFill>
              </a:rPr>
              <a:t> </a:t>
            </a:r>
            <a:r>
              <a:rPr lang="tr-TR" altLang="tr-TR" sz="2400" dirty="0">
                <a:solidFill>
                  <a:srgbClr val="0099FF"/>
                </a:solidFill>
                <a:latin typeface="ComicSansMS" charset="0"/>
                <a:cs typeface="Times New Roman" pitchFamily="18" charset="0"/>
              </a:rPr>
              <a:t>dönemden itibaren, </a:t>
            </a:r>
            <a:r>
              <a:rPr lang="tr-TR" altLang="tr-TR" sz="2400" dirty="0">
                <a:solidFill>
                  <a:srgbClr val="008000"/>
                </a:solidFill>
                <a:latin typeface="ComicSansMS" charset="0"/>
                <a:cs typeface="Times New Roman" pitchFamily="18" charset="0"/>
              </a:rPr>
              <a:t>haftada 2-3 kezdir. </a:t>
            </a:r>
            <a:r>
              <a:rPr lang="tr-TR" altLang="tr-TR" sz="2400" dirty="0">
                <a:solidFill>
                  <a:srgbClr val="0099FF"/>
                </a:solidFill>
                <a:latin typeface="ComicSansMS" charset="0"/>
                <a:cs typeface="Times New Roman" pitchFamily="18" charset="0"/>
              </a:rPr>
              <a:t>Saç tipine uygun</a:t>
            </a:r>
            <a:r>
              <a:rPr lang="tr-TR" altLang="tr-TR" sz="2400" dirty="0">
                <a:solidFill>
                  <a:srgbClr val="0099FF"/>
                </a:solidFill>
              </a:rPr>
              <a:t> </a:t>
            </a:r>
            <a:r>
              <a:rPr lang="tr-TR" altLang="tr-TR" sz="2400" dirty="0">
                <a:solidFill>
                  <a:srgbClr val="0099FF"/>
                </a:solidFill>
                <a:latin typeface="ComicSansMS" charset="0"/>
                <a:cs typeface="Times New Roman" pitchFamily="18" charset="0"/>
              </a:rPr>
              <a:t>şampuanların yeterli olmadığı durumlard</a:t>
            </a:r>
            <a:r>
              <a:rPr lang="tr-TR" altLang="tr-TR" sz="2400" dirty="0">
                <a:solidFill>
                  <a:srgbClr val="0099FF"/>
                </a:solidFill>
              </a:rPr>
              <a:t>a kepeklenme için ilaç şampuanlar kullanılmalıdır.</a:t>
            </a:r>
            <a:endParaRPr lang="tr-TR" altLang="tr-TR" dirty="0">
              <a:solidFill>
                <a:srgbClr val="0099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2704185"/>
            <a:ext cx="3075886" cy="399709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13802"/>
            <a:ext cx="4824536" cy="14668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7844"/>
            <a:ext cx="3510693" cy="26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8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920093"/>
            <a:ext cx="7571184" cy="820688"/>
          </a:xfrm>
        </p:spPr>
        <p:txBody>
          <a:bodyPr/>
          <a:lstStyle/>
          <a:p>
            <a:r>
              <a:rPr lang="tr-TR" dirty="0">
                <a:solidFill>
                  <a:srgbClr val="0000FF"/>
                </a:solidFill>
                <a:latin typeface="Arial Rounded MT Bold" pitchFamily="34" charset="0"/>
                <a:cs typeface="Times New Roman" pitchFamily="18" charset="0"/>
              </a:rPr>
              <a:t>Neden sesimi kontrol edemiyorum?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19" y="116632"/>
            <a:ext cx="1694681" cy="171501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" y="4871369"/>
            <a:ext cx="3310338" cy="185858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01" y="2780929"/>
            <a:ext cx="5327319" cy="394903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" y="15133"/>
            <a:ext cx="6544476" cy="172200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182184"/>
            <a:ext cx="3136474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661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32656"/>
            <a:ext cx="4788768" cy="5759152"/>
          </a:xfrm>
        </p:spPr>
        <p:txBody>
          <a:bodyPr>
            <a:normAutofit/>
          </a:bodyPr>
          <a:lstStyle/>
          <a:p>
            <a:r>
              <a:rPr lang="tr-TR" altLang="tr-TR" sz="20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Koltuk Altı ve Kasık Bölgesi Temizliği</a:t>
            </a:r>
            <a:endParaRPr lang="tr-TR" altLang="tr-TR" sz="20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l"/>
            <a:r>
              <a:rPr lang="tr-TR" altLang="tr-TR" sz="2000" dirty="0">
                <a:solidFill>
                  <a:srgbClr val="9933FF"/>
                </a:solidFill>
                <a:latin typeface="Comic Sans MS" pitchFamily="66" charset="0"/>
                <a:cs typeface="Times New Roman" pitchFamily="18" charset="0"/>
              </a:rPr>
              <a:t>Ergenlikle birlikte hormonların etkisi ile, koltuk altı ve kasık</a:t>
            </a:r>
            <a:r>
              <a:rPr lang="tr-TR" altLang="tr-TR" sz="2000" dirty="0">
                <a:solidFill>
                  <a:srgbClr val="9933FF"/>
                </a:solidFill>
                <a:latin typeface="Comic Sans MS" pitchFamily="66" charset="0"/>
              </a:rPr>
              <a:t> </a:t>
            </a:r>
            <a:r>
              <a:rPr lang="tr-TR" altLang="tr-TR" sz="2000" dirty="0">
                <a:solidFill>
                  <a:srgbClr val="9933FF"/>
                </a:solidFill>
                <a:latin typeface="Comic Sans MS" pitchFamily="66" charset="0"/>
                <a:cs typeface="Times New Roman" pitchFamily="18" charset="0"/>
              </a:rPr>
              <a:t>bölgesinde tüylenme başlar. </a:t>
            </a:r>
            <a:r>
              <a:rPr lang="tr-TR" altLang="tr-TR" sz="2000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Tüyler, bu bölgedeki ter ve yağ</a:t>
            </a:r>
            <a:r>
              <a:rPr lang="tr-TR" altLang="tr-TR" sz="2000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tr-TR" altLang="tr-TR" sz="2000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bezlerinin, üreme organlarının salgıladığı kokuların çevreye</a:t>
            </a:r>
            <a:r>
              <a:rPr lang="tr-TR" altLang="tr-TR" sz="2000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tr-TR" altLang="tr-TR" sz="2000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yayılmasına, temizlendiğinde de enfeksiyonlara neden</a:t>
            </a:r>
            <a:r>
              <a:rPr lang="tr-TR" altLang="tr-TR" sz="2000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tr-TR" altLang="tr-TR" sz="2000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olabilir. </a:t>
            </a:r>
            <a:r>
              <a:rPr lang="tr-TR" altLang="tr-TR" sz="2000" dirty="0" smtClean="0">
                <a:solidFill>
                  <a:srgbClr val="9933FF"/>
                </a:solidFill>
                <a:latin typeface="Comic Sans MS" pitchFamily="66" charset="0"/>
                <a:cs typeface="Times New Roman" pitchFamily="18" charset="0"/>
              </a:rPr>
              <a:t>Kasık </a:t>
            </a:r>
            <a:r>
              <a:rPr lang="tr-TR" altLang="tr-TR" sz="2000" dirty="0">
                <a:solidFill>
                  <a:srgbClr val="9933FF"/>
                </a:solidFill>
                <a:latin typeface="Comic Sans MS" pitchFamily="66" charset="0"/>
                <a:cs typeface="Times New Roman" pitchFamily="18" charset="0"/>
              </a:rPr>
              <a:t>bölgesinin derisi sık sık temizlenerek kurulanmalıdır. Deri</a:t>
            </a:r>
            <a:r>
              <a:rPr lang="tr-TR" altLang="tr-TR" sz="2000" dirty="0">
                <a:solidFill>
                  <a:srgbClr val="9933FF"/>
                </a:solidFill>
                <a:latin typeface="Comic Sans MS" pitchFamily="66" charset="0"/>
              </a:rPr>
              <a:t> </a:t>
            </a:r>
            <a:r>
              <a:rPr lang="tr-TR" altLang="tr-TR" sz="2000" dirty="0">
                <a:solidFill>
                  <a:srgbClr val="9933FF"/>
                </a:solidFill>
                <a:latin typeface="Comic Sans MS" pitchFamily="66" charset="0"/>
                <a:cs typeface="Times New Roman" pitchFamily="18" charset="0"/>
              </a:rPr>
              <a:t>asitliğine uygun temizlik maddeleri ile köpürtülerek yıkanan bölge,</a:t>
            </a:r>
            <a:r>
              <a:rPr lang="tr-TR" altLang="tr-TR" sz="2000" dirty="0">
                <a:solidFill>
                  <a:srgbClr val="9933FF"/>
                </a:solidFill>
                <a:latin typeface="Comic Sans MS" pitchFamily="66" charset="0"/>
              </a:rPr>
              <a:t> </a:t>
            </a:r>
            <a:r>
              <a:rPr lang="tr-TR" altLang="tr-TR" sz="2000" dirty="0">
                <a:solidFill>
                  <a:srgbClr val="9933FF"/>
                </a:solidFill>
                <a:latin typeface="Comic Sans MS" pitchFamily="66" charset="0"/>
                <a:cs typeface="Times New Roman" pitchFamily="18" charset="0"/>
              </a:rPr>
              <a:t>durulanıp iyice kurulanmalı.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04" y="2564903"/>
            <a:ext cx="3852192" cy="404733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87" y="476672"/>
            <a:ext cx="2800350" cy="16287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5" y="4608946"/>
            <a:ext cx="4157582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2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260648"/>
            <a:ext cx="4464496" cy="6408712"/>
          </a:xfrm>
        </p:spPr>
        <p:txBody>
          <a:bodyPr>
            <a:noAutofit/>
          </a:bodyPr>
          <a:lstStyle/>
          <a:p>
            <a:pPr algn="l"/>
            <a:r>
              <a:rPr lang="tr-TR" alt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AĞIZ VE DİŞ SAĞLIĞINI KORUMAK İÇİN</a:t>
            </a:r>
            <a:r>
              <a:rPr lang="tr-TR" altLang="tr-TR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/>
            <a:r>
              <a:rPr lang="tr-TR" alt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dişler </a:t>
            </a:r>
            <a:r>
              <a:rPr lang="tr-TR" alt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günde iki kez, yemeklerden sonra, 3 dakika </a:t>
            </a:r>
            <a:r>
              <a:rPr lang="tr-TR" altLang="tr-TR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kadar kuralına uygun biçimde macun ile fırçalanmalı </a:t>
            </a:r>
            <a:r>
              <a:rPr lang="tr-TR" altLang="tr-TR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diş </a:t>
            </a:r>
            <a:r>
              <a:rPr lang="tr-TR" altLang="tr-TR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ipi kullanılmalıdır. Bunun yanında yılda iki kez diş hekimine giderek muayene olmak, sonradan diş sağlığının bozulması nedeniyle yaşanabilecek sıkıntıları önlemeye yetecektir.</a:t>
            </a:r>
          </a:p>
          <a:p>
            <a:pPr algn="l"/>
            <a:r>
              <a:rPr lang="tr-TR" alt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TIRNAKLARIN </a:t>
            </a:r>
            <a:r>
              <a:rPr lang="tr-TR" alt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haftada bir kez kesilmesi </a:t>
            </a:r>
            <a:r>
              <a:rPr lang="tr-TR" altLang="tr-TR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sık sık tırnak fırçasıyla fırçalanarak yıkanması uygun olur.</a:t>
            </a:r>
            <a:r>
              <a:rPr lang="tr-TR" altLang="tr-TR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77072"/>
            <a:ext cx="4104456" cy="259228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8720"/>
            <a:ext cx="410445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6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42930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OĞUZELİ ANADOLU LİSESİ </a:t>
            </a:r>
            <a:br>
              <a:rPr lang="tr-TR" dirty="0" smtClean="0"/>
            </a:br>
            <a:r>
              <a:rPr lang="tr-TR" dirty="0" smtClean="0"/>
              <a:t>REHBERLİK SERVİSİ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2492" y="332656"/>
            <a:ext cx="6059016" cy="604664"/>
          </a:xfrm>
        </p:spPr>
        <p:txBody>
          <a:bodyPr/>
          <a:lstStyle/>
          <a:p>
            <a:r>
              <a:rPr lang="tr-TR" dirty="0" smtClean="0"/>
              <a:t>Dinlediğiniz için teşekkür ederim.</a:t>
            </a:r>
            <a:endParaRPr lang="tr-TR" dirty="0"/>
          </a:p>
        </p:txBody>
      </p:sp>
      <p:sp>
        <p:nvSpPr>
          <p:cNvPr id="5" name="Gülen Yüz 4"/>
          <p:cNvSpPr/>
          <p:nvPr/>
        </p:nvSpPr>
        <p:spPr>
          <a:xfrm>
            <a:off x="3772508" y="5714088"/>
            <a:ext cx="1043608" cy="865920"/>
          </a:xfrm>
          <a:prstGeom prst="smileyFace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6133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60649"/>
            <a:ext cx="8157592" cy="1296144"/>
          </a:xfrm>
        </p:spPr>
        <p:txBody>
          <a:bodyPr/>
          <a:lstStyle/>
          <a:p>
            <a:r>
              <a:rPr lang="tr-TR" dirty="0">
                <a:solidFill>
                  <a:srgbClr val="0000FF"/>
                </a:solidFill>
                <a:latin typeface="Arial Rounded MT Bold" pitchFamily="34" charset="0"/>
                <a:cs typeface="Times New Roman" pitchFamily="18" charset="0"/>
              </a:rPr>
              <a:t>Aman Allah'ım kıllanıyorum, şimdi ne yapacağım?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6"/>
            <a:ext cx="3579862" cy="53285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176464" cy="50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0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5157192"/>
            <a:ext cx="8229600" cy="1252736"/>
          </a:xfrm>
        </p:spPr>
        <p:txBody>
          <a:bodyPr/>
          <a:lstStyle/>
          <a:p>
            <a:r>
              <a:rPr lang="tr-TR" dirty="0">
                <a:solidFill>
                  <a:srgbClr val="0000FF"/>
                </a:solidFill>
                <a:latin typeface="Arial Rounded MT Bold" pitchFamily="34" charset="0"/>
                <a:cs typeface="Times New Roman" pitchFamily="18" charset="0"/>
              </a:rPr>
              <a:t>Duygularımın böyle sık sık değişmesinin nedeni ne?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60">
            <a:off x="899592" y="2735982"/>
            <a:ext cx="2800350" cy="18478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2124">
            <a:off x="2843808" y="514350"/>
            <a:ext cx="2590800" cy="19431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933">
            <a:off x="6012160" y="1916832"/>
            <a:ext cx="2667000" cy="2667000"/>
          </a:xfrm>
          <a:prstGeom prst="rect">
            <a:avLst/>
          </a:prstGeom>
        </p:spPr>
      </p:pic>
      <p:sp>
        <p:nvSpPr>
          <p:cNvPr id="7" name="Gülen Yüz 6"/>
          <p:cNvSpPr/>
          <p:nvPr/>
        </p:nvSpPr>
        <p:spPr>
          <a:xfrm>
            <a:off x="6876256" y="5517232"/>
            <a:ext cx="792088" cy="79208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Gülen Yüz 7"/>
          <p:cNvSpPr/>
          <p:nvPr/>
        </p:nvSpPr>
        <p:spPr>
          <a:xfrm>
            <a:off x="8028384" y="5517232"/>
            <a:ext cx="774214" cy="792088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2071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0000FF"/>
                </a:solidFill>
                <a:latin typeface="Arial Rounded MT Bold" pitchFamily="34" charset="0"/>
                <a:cs typeface="Times New Roman" pitchFamily="18" charset="0"/>
              </a:rPr>
              <a:t>Kendimi tanıy</a:t>
            </a:r>
            <a:r>
              <a:rPr lang="tr-TR" dirty="0">
                <a:solidFill>
                  <a:srgbClr val="0000FF"/>
                </a:solidFill>
                <a:latin typeface="Arial Rounded MT Bold" pitchFamily="34" charset="0"/>
              </a:rPr>
              <a:t>or muy</a:t>
            </a:r>
            <a:r>
              <a:rPr lang="tr-TR" dirty="0">
                <a:solidFill>
                  <a:srgbClr val="0000FF"/>
                </a:solidFill>
                <a:latin typeface="Arial Rounded MT Bold" pitchFamily="34" charset="0"/>
                <a:cs typeface="Times New Roman" pitchFamily="18" charset="0"/>
              </a:rPr>
              <a:t>um?</a:t>
            </a:r>
            <a:r>
              <a:rPr lang="tr-TR" dirty="0">
                <a:solidFill>
                  <a:srgbClr val="0000FF"/>
                </a:solidFill>
                <a:latin typeface="Arial Rounded MT Bold" pitchFamily="34" charset="0"/>
              </a:rPr>
              <a:t> </a:t>
            </a:r>
            <a:endParaRPr lang="tr-TR" dirty="0">
              <a:latin typeface="Arial Rounded MT Bold" pitchFamily="34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14" y="2564904"/>
            <a:ext cx="2276475" cy="376474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381960" cy="259228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64" y="3280209"/>
            <a:ext cx="2886016" cy="28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32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Kendinize bu soruları sıklıkla sormanız çok doğal !!!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628800"/>
            <a:ext cx="5688632" cy="4824536"/>
          </a:xfrm>
        </p:spPr>
        <p:txBody>
          <a:bodyPr>
            <a:normAutofit/>
          </a:bodyPr>
          <a:lstStyle/>
          <a:p>
            <a:r>
              <a:rPr lang="tr-TR" dirty="0" smtClean="0"/>
              <a:t>Büyüyor, gelişiyorsunuz ve bu hiç de kolay bir süreç değil !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Herkesin istisnasız geçirmiş olduğu özel bir dönemdesiniz. </a:t>
            </a:r>
          </a:p>
          <a:p>
            <a:r>
              <a:rPr lang="tr-TR" dirty="0" smtClean="0"/>
              <a:t>Bazı uzmanlar bu döneme </a:t>
            </a:r>
            <a:r>
              <a:rPr lang="tr-TR" dirty="0" smtClean="0">
                <a:solidFill>
                  <a:srgbClr val="FF0000"/>
                </a:solidFill>
              </a:rPr>
              <a:t>«İkinci Doğum» </a:t>
            </a:r>
            <a:r>
              <a:rPr lang="tr-TR" dirty="0" smtClean="0"/>
              <a:t>adını veriyorlar.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24744"/>
            <a:ext cx="26670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9687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1647</Words>
  <Application>Microsoft Office PowerPoint</Application>
  <PresentationFormat>Ekran Gösterisi (4:3)</PresentationFormat>
  <Paragraphs>122</Paragraphs>
  <Slides>52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62" baseType="lpstr">
      <vt:lpstr>Arial</vt:lpstr>
      <vt:lpstr>Arial Rounded MT Bold</vt:lpstr>
      <vt:lpstr>Calibri</vt:lpstr>
      <vt:lpstr>Comic Sans MS</vt:lpstr>
      <vt:lpstr>ComicSansMS</vt:lpstr>
      <vt:lpstr>ComicSansMS-Bold</vt:lpstr>
      <vt:lpstr>Times New Roman</vt:lpstr>
      <vt:lpstr>Wingdings</vt:lpstr>
      <vt:lpstr>Wingdings-Regular</vt:lpstr>
      <vt:lpstr>Ofis Teması</vt:lpstr>
      <vt:lpstr>«ERGENLİK»</vt:lpstr>
      <vt:lpstr>PowerPoint Sunusu</vt:lpstr>
      <vt:lpstr>Bu soruları siz de kendinize sordunuz mu?</vt:lpstr>
      <vt:lpstr>PowerPoint Sunusu</vt:lpstr>
      <vt:lpstr>PowerPoint Sunusu</vt:lpstr>
      <vt:lpstr>PowerPoint Sunusu</vt:lpstr>
      <vt:lpstr>PowerPoint Sunusu</vt:lpstr>
      <vt:lpstr>PowerPoint Sunusu</vt:lpstr>
      <vt:lpstr>Kendinize bu soruları sıklıkla sormanız çok doğal !!!</vt:lpstr>
      <vt:lpstr>Yaş aralığı???</vt:lpstr>
      <vt:lpstr>ERGENLİKTE BÜYÜME GELİŞME VE OLGUNLAŞMA </vt:lpstr>
      <vt:lpstr>PowerPoint Sunusu</vt:lpstr>
      <vt:lpstr>PowerPoint Sunusu</vt:lpstr>
      <vt:lpstr>Ergenliğin herkesçe bilinen sakarlığı başlıca iki nedene bağlanabilir. </vt:lpstr>
      <vt:lpstr>PowerPoint Sunusu</vt:lpstr>
      <vt:lpstr>PowerPoint Sunusu</vt:lpstr>
      <vt:lpstr>PowerPoint Sunusu</vt:lpstr>
      <vt:lpstr>FİZİKSEL GELİŞİM</vt:lpstr>
      <vt:lpstr>PowerPoint Sunusu</vt:lpstr>
      <vt:lpstr>PowerPoint Sunusu</vt:lpstr>
      <vt:lpstr>Tüm ergenlik dönemi boyunca kızlar 18-23 cm erkekler ise 25-30 cm uzar.</vt:lpstr>
      <vt:lpstr>ERGENLİKTE DUYGUSAL GELİŞİM </vt:lpstr>
      <vt:lpstr>Bu dönemde hem yalnızlıktan haz duyma hem de arkadaşlarla bir arada olma istekleriniz olabilir.</vt:lpstr>
      <vt:lpstr>Aile ne söylerse tersini yapma ancak yine de aileye bağlı kalma istekleri de görülebilir.</vt:lpstr>
      <vt:lpstr>Ergenlik döneminde en sık rastlanan duygu biçimleri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Duygusal olarak bekli de en çok etkilendiğiniz konulardan biri de arkadaşlarınıza “ Hayır” diyememek olabilir. </vt:lpstr>
      <vt:lpstr>PowerPoint Sunusu</vt:lpstr>
      <vt:lpstr>PowerPoint Sunusu</vt:lpstr>
      <vt:lpstr>ERGENLİĞİN TUTUM VE DAVRANIŞLAR ÜZERİNDEKİ ETKİSİ</vt:lpstr>
      <vt:lpstr>Yalnızlık İsteği: </vt:lpstr>
      <vt:lpstr>Çalışma İsteksizliği </vt:lpstr>
      <vt:lpstr>Disipline Karşı Direniş: </vt:lpstr>
      <vt:lpstr>Çekingenlik </vt:lpstr>
      <vt:lpstr>Fazla Hayal Kurma </vt:lpstr>
      <vt:lpstr>Duygululuğun Artması </vt:lpstr>
      <vt:lpstr>ERGENLİKTE ÖZBAKIM</vt:lpstr>
      <vt:lpstr>PowerPoint Sunusu</vt:lpstr>
      <vt:lpstr>PowerPoint Sunusu</vt:lpstr>
      <vt:lpstr>PowerPoint Sunusu</vt:lpstr>
      <vt:lpstr>AKNE TEDAVİSİNDE NE YAPILMALIDIR?</vt:lpstr>
      <vt:lpstr>PowerPoint Sunusu</vt:lpstr>
      <vt:lpstr>PowerPoint Sunusu</vt:lpstr>
      <vt:lpstr>PowerPoint Sunusu</vt:lpstr>
      <vt:lpstr>PowerPoint Sunusu</vt:lpstr>
      <vt:lpstr>OĞUZELİ ANADOLU LİSESİ  REHBERLİK SERVİSİ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«ERGENLİK»</dc:title>
  <dc:creator>ASENA</dc:creator>
  <cp:lastModifiedBy>-</cp:lastModifiedBy>
  <cp:revision>43</cp:revision>
  <dcterms:created xsi:type="dcterms:W3CDTF">2014-07-01T20:47:12Z</dcterms:created>
  <dcterms:modified xsi:type="dcterms:W3CDTF">2014-12-26T12:22:18Z</dcterms:modified>
</cp:coreProperties>
</file>